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Anton"/>
      <p:regular r:id="rId31"/>
    </p:embeddedFont>
    <p:embeddedFont>
      <p:font typeface="Roboto"/>
      <p:regular r:id="rId32"/>
      <p:bold r:id="rId33"/>
      <p:italic r:id="rId34"/>
      <p:boldItalic r:id="rId35"/>
    </p:embeddedFont>
    <p:embeddedFont>
      <p:font typeface="Maven Pro Black"/>
      <p:bold r:id="rId36"/>
    </p:embeddedFont>
    <p:embeddedFont>
      <p:font typeface="Hind"/>
      <p:regular r:id="rId37"/>
      <p:bold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nton-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Hind-regular.fntdata"/><Relationship Id="rId14" Type="http://schemas.openxmlformats.org/officeDocument/2006/relationships/slide" Target="slides/slide8.xml"/><Relationship Id="rId36" Type="http://schemas.openxmlformats.org/officeDocument/2006/relationships/font" Target="fonts/MavenProBlack-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Hi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dernretail.co/operations/foot-lockers-ongoing-inventory-challenges-drove-a-sales-dip/"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c.gov/Archives/edgar/data/850209/000085020921000003/fl-20210130x10k.htm#Item7ManagementsDiscussionandAnalysisofF" TargetMode="External"/><Relationship Id="rId3" Type="http://schemas.openxmlformats.org/officeDocument/2006/relationships/hyperlink" Target="https://help.footlocker.com/hc/en-us/articles/360034159954-What-are-your-shipping-prices-and-time-frames-" TargetMode="External"/><Relationship Id="rId4" Type="http://schemas.openxmlformats.org/officeDocument/2006/relationships/hyperlink" Target="https://investors.footlocker-inc.com/static-files/f9c9a6be-8766-4963-9fc0-98fa12ffa995" TargetMode="External"/><Relationship Id="rId5" Type="http://schemas.openxmlformats.org/officeDocument/2006/relationships/hyperlink" Target="https://marketrealist.com/2016/06/analyzing-cogs-foot-lockers-supply-chain/" TargetMode="External"/><Relationship Id="rId6" Type="http://schemas.openxmlformats.org/officeDocument/2006/relationships/hyperlink" Target="https://www.footlocker-inc.com/content/dam/flincfoundation/footlockerinc_documents/annual-reports/Foot%20Locker%202022%20Annual%20Report%20FINAL%20FINAL%20POST.pdf" TargetMode="External"/><Relationship Id="rId7" Type="http://schemas.openxmlformats.org/officeDocument/2006/relationships/hyperlink" Target="https://www.ajot.com/insights/full/ai-foot-locker-to-make-strides-with-mini-hubs-ceo-says-in-kicking-off-rila-conferen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otlocker-inc.com/content/dam/flincfoundation/footlockerinc_documents/vms/europe/2022/Section%2002.%20-%20Purchase%20Orders.pdf" TargetMode="External"/><Relationship Id="rId3" Type="http://schemas.openxmlformats.org/officeDocument/2006/relationships/hyperlink" Target="https://www.footlocker.com/" TargetMode="External"/><Relationship Id="rId4" Type="http://schemas.openxmlformats.org/officeDocument/2006/relationships/hyperlink" Target="https://www.retaildive.com/news/foot-locker-relaunch-mobile-app-website-revamp-twenty-five-billion-digital-sales/646194/"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eacaa09d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eacaa09d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9ee94c827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9ee94c827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9ef0146a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9ef0146a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9ef0146a1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9ef0146a1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9ef0146a1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9ef0146a1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ef0146a1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ef0146a14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https://www.modernretail.co/operations/foot-lockers-ongoing-inventory-challenges-drove-a-sales-dip/</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ec4e036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9ec4e036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https://www.sec.gov/Archives/edgar/data/850209/000085020921000003/fl-20210130x10k.htm#Item7ManagementsDiscussionandAnalysisofF</a:t>
            </a:r>
            <a:r>
              <a:rPr lang="en"/>
              <a:t> </a:t>
            </a:r>
            <a:endParaRPr/>
          </a:p>
          <a:p>
            <a:pPr indent="0" lvl="0" marL="0" rtl="0" algn="l">
              <a:spcBef>
                <a:spcPts val="0"/>
              </a:spcBef>
              <a:spcAft>
                <a:spcPts val="0"/>
              </a:spcAft>
              <a:buNone/>
            </a:pPr>
            <a:r>
              <a:rPr lang="en" u="sng">
                <a:solidFill>
                  <a:schemeClr val="hlink"/>
                </a:solidFill>
                <a:hlinkClick r:id="rId3"/>
              </a:rPr>
              <a:t>https://help.footlocker.com/hc/en-us/articles/360034159954-What-are-your-shipping-prices-and-time-frames-</a:t>
            </a:r>
            <a:r>
              <a:rPr lang="en"/>
              <a:t> </a:t>
            </a:r>
            <a:endParaRPr/>
          </a:p>
          <a:p>
            <a:pPr indent="0" lvl="0" marL="0" rtl="0" algn="l">
              <a:spcBef>
                <a:spcPts val="0"/>
              </a:spcBef>
              <a:spcAft>
                <a:spcPts val="0"/>
              </a:spcAft>
              <a:buNone/>
            </a:pPr>
            <a:r>
              <a:rPr lang="en" u="sng">
                <a:solidFill>
                  <a:schemeClr val="hlink"/>
                </a:solidFill>
                <a:hlinkClick r:id="rId4"/>
              </a:rPr>
              <a:t>https://investors.footlocker-inc.com/static-files/f9c9a6be-8766-4963-9fc0-98fa12ffa995</a:t>
            </a:r>
            <a:endParaRPr/>
          </a:p>
          <a:p>
            <a:pPr indent="0" lvl="0" marL="0" rtl="0" algn="l">
              <a:spcBef>
                <a:spcPts val="0"/>
              </a:spcBef>
              <a:spcAft>
                <a:spcPts val="0"/>
              </a:spcAft>
              <a:buNone/>
            </a:pPr>
            <a:r>
              <a:rPr lang="en" u="sng">
                <a:solidFill>
                  <a:schemeClr val="hlink"/>
                </a:solidFill>
                <a:hlinkClick r:id="rId5"/>
              </a:rPr>
              <a:t>https://marketrealist.com/2016/06/analyzing-cogs-foot-lockers-supply-chain/</a:t>
            </a:r>
            <a:r>
              <a:rPr lang="en"/>
              <a:t> </a:t>
            </a:r>
            <a:endParaRPr/>
          </a:p>
          <a:p>
            <a:pPr indent="0" lvl="0" marL="0" rtl="0" algn="l">
              <a:spcBef>
                <a:spcPts val="0"/>
              </a:spcBef>
              <a:spcAft>
                <a:spcPts val="0"/>
              </a:spcAft>
              <a:buNone/>
            </a:pPr>
            <a:r>
              <a:rPr lang="en" u="sng">
                <a:solidFill>
                  <a:schemeClr val="hlink"/>
                </a:solidFill>
                <a:hlinkClick r:id="rId6"/>
              </a:rPr>
              <a:t>https://www.footlocker-inc.com/content/dam/flincfoundation/footlockerinc_documents/annual-reports/Foot%20Locker%202022%20Annual%20Report%20FINAL%20FINAL%20POST.pdf</a:t>
            </a:r>
            <a:r>
              <a:rPr lang="en"/>
              <a:t> </a:t>
            </a:r>
            <a:endParaRPr/>
          </a:p>
          <a:p>
            <a:pPr indent="0" lvl="0" marL="0" rtl="0" algn="l">
              <a:spcBef>
                <a:spcPts val="0"/>
              </a:spcBef>
              <a:spcAft>
                <a:spcPts val="0"/>
              </a:spcAft>
              <a:buNone/>
            </a:pPr>
            <a:r>
              <a:rPr lang="en" u="sng">
                <a:solidFill>
                  <a:schemeClr val="hlink"/>
                </a:solidFill>
                <a:hlinkClick r:id="rId7"/>
              </a:rPr>
              <a:t>https://www.ajot.com/insights/full/ai-foot-locker-to-make-strides-with-mini-hubs-ceo-says-in-kicking-off-rila-conference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diversification is a vital component of the Company's strategic positioning. This diversification is unique in the athletic footwear and apparel retail industry and provides many distinct advantages. Foot Locker, Inc. has established a strong presence in several global markets within the United States, Canada, Europe and Australia. Its infrastructures within these regions are sufficient to support the Company's exciting new store growth plans for the next several years. The Company currently operates 620 Foot Locker and Champs Sports stores outside the United States, with 377 in Europe, 168 in Canada and 75 in Australia. Last year, approximately 19 percent of the Company's sales were generated in international markets. In addition to providing significant growth opportunities, global diversification can cushion the adverse effects from one weak economy with the positive impact from a more vibrant economy in another region.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ec4e036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9ec4e036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https://www.footlocker-inc.com/content/dam/flincfoundation/footlockerinc_documents/vms/europe/2022/Section%2002.%20-%20Purchase%20Orders.pdf</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https://www.footlocker.com/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https://www.retaildive.com/news/foot-locker-relaunch-mobile-app-website-revamp-twenty-five-billion-digital-sales/646194/</a:t>
            </a:r>
            <a:r>
              <a:rPr lang="en"/>
              <a:t>  </a:t>
            </a:r>
            <a:endParaRPr/>
          </a:p>
          <a:p>
            <a:pPr indent="0" lvl="0" marL="0" rtl="0" algn="l">
              <a:spcBef>
                <a:spcPts val="0"/>
              </a:spcBef>
              <a:spcAft>
                <a:spcPts val="0"/>
              </a:spcAft>
              <a:buNone/>
            </a:pPr>
            <a:r>
              <a:t/>
            </a:r>
            <a:endParaRPr/>
          </a:p>
          <a:p>
            <a:pPr indent="0" lvl="0" marL="0" rtl="0" algn="l">
              <a:lnSpc>
                <a:spcPct val="170000"/>
              </a:lnSpc>
              <a:spcBef>
                <a:spcPts val="1400"/>
              </a:spcBef>
              <a:spcAft>
                <a:spcPts val="0"/>
              </a:spcAft>
              <a:buClr>
                <a:schemeClr val="dk1"/>
              </a:buClr>
              <a:buSzPts val="1100"/>
              <a:buFont typeface="Arial"/>
              <a:buNone/>
            </a:pPr>
            <a:r>
              <a:rPr lang="en">
                <a:solidFill>
                  <a:srgbClr val="0A0A0A"/>
                </a:solidFill>
                <a:highlight>
                  <a:srgbClr val="FFFFFF"/>
                </a:highlight>
                <a:latin typeface="Georgia"/>
                <a:ea typeface="Georgia"/>
                <a:cs typeface="Georgia"/>
                <a:sym typeface="Georgia"/>
              </a:rPr>
              <a:t> Foot Locker is updating its website with personalized product recommendations, improved search and navigation, better product visuals and in-depth ratings and reviews, according to Peter Scaturro, senior vice president of strategic planning and growth. The retailer will also relaunch its mobile app to “drive energy, commerce and connectivity across our customer base.”</a:t>
            </a:r>
            <a:endParaRPr>
              <a:solidFill>
                <a:srgbClr val="0A0A0A"/>
              </a:solidFill>
              <a:highlight>
                <a:srgbClr val="FFFFFF"/>
              </a:highlight>
              <a:latin typeface="Georgia"/>
              <a:ea typeface="Georgia"/>
              <a:cs typeface="Georgia"/>
              <a:sym typeface="Georgia"/>
            </a:endParaRPr>
          </a:p>
          <a:p>
            <a:pPr indent="0" lvl="0" marL="0" rtl="0" algn="l">
              <a:lnSpc>
                <a:spcPct val="170000"/>
              </a:lnSpc>
              <a:spcBef>
                <a:spcPts val="1400"/>
              </a:spcBef>
              <a:spcAft>
                <a:spcPts val="0"/>
              </a:spcAft>
              <a:buClr>
                <a:schemeClr val="dk1"/>
              </a:buClr>
              <a:buSzPts val="1100"/>
              <a:buFont typeface="Arial"/>
              <a:buNone/>
            </a:pPr>
            <a:r>
              <a:rPr lang="en">
                <a:solidFill>
                  <a:srgbClr val="0A0A0A"/>
                </a:solidFill>
                <a:highlight>
                  <a:srgbClr val="FFFFFF"/>
                </a:highlight>
                <a:latin typeface="Georgia"/>
                <a:ea typeface="Georgia"/>
                <a:cs typeface="Georgia"/>
                <a:sym typeface="Georgia"/>
              </a:rPr>
              <a:t>“In 2022, over 80% of our traffic came through mobile,” Scaturro said. “So our customer is telling us how and where they want to engage.</a:t>
            </a:r>
            <a:endParaRPr>
              <a:solidFill>
                <a:srgbClr val="0A0A0A"/>
              </a:solidFill>
              <a:highlight>
                <a:srgbClr val="FFFFFF"/>
              </a:highlight>
              <a:latin typeface="Georgia"/>
              <a:ea typeface="Georgia"/>
              <a:cs typeface="Georgia"/>
              <a:sym typeface="Georgia"/>
            </a:endParaRPr>
          </a:p>
          <a:p>
            <a:pPr indent="0" lvl="0" marL="0" rtl="0" algn="l">
              <a:spcBef>
                <a:spcPts val="14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9ef0146a1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9ef0146a1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f17a676d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f17a676d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9f17a676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9f17a676d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eacaa09d0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eacaa09d0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9f17a676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9f17a676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9eacaa09d0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9eacaa09d0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9eacaa09d0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9eacaa09d0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9eacaa09d0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9eacaa09d0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9eacaa09d0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9eacaa09d0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eacaa09d0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eacaa09d0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eacaa09d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eacaa09d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eacaa09d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eacaa09d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ind"/>
              <a:buAutoNum type="arabicPeriod"/>
            </a:pPr>
            <a:r>
              <a:rPr lang="en" sz="1300">
                <a:latin typeface="Hind"/>
                <a:ea typeface="Hind"/>
                <a:cs typeface="Hind"/>
                <a:sym typeface="Hind"/>
              </a:rPr>
              <a:t>Foot Locker plans to close many of its non-performing Stores in the malls, and would shift their focus to stand-alone stores with </a:t>
            </a:r>
            <a:r>
              <a:rPr lang="en" sz="1300">
                <a:latin typeface="Hind"/>
                <a:ea typeface="Hind"/>
                <a:cs typeface="Hind"/>
                <a:sym typeface="Hind"/>
              </a:rPr>
              <a:t>newer, experimental concepts </a:t>
            </a:r>
            <a:endParaRPr sz="1300">
              <a:latin typeface="Hind"/>
              <a:ea typeface="Hind"/>
              <a:cs typeface="Hind"/>
              <a:sym typeface="Hind"/>
            </a:endParaRPr>
          </a:p>
          <a:p>
            <a:pPr indent="-311150" lvl="0" marL="457200" rtl="0" algn="l">
              <a:spcBef>
                <a:spcPts val="0"/>
              </a:spcBef>
              <a:spcAft>
                <a:spcPts val="0"/>
              </a:spcAft>
              <a:buSzPts val="1300"/>
              <a:buFont typeface="Hind"/>
              <a:buAutoNum type="arabicPeriod"/>
            </a:pPr>
            <a:r>
              <a:rPr lang="en" sz="1300">
                <a:latin typeface="Hind"/>
                <a:ea typeface="Hind"/>
                <a:cs typeface="Hind"/>
                <a:sym typeface="Hind"/>
              </a:rPr>
              <a:t>Foot Locker has made a partnership with NBA to the official marketing partner of the league in US. </a:t>
            </a:r>
            <a:endParaRPr sz="1300">
              <a:latin typeface="Hind"/>
              <a:ea typeface="Hind"/>
              <a:cs typeface="Hind"/>
              <a:sym typeface="Hind"/>
            </a:endParaRPr>
          </a:p>
          <a:p>
            <a:pPr indent="-311150" lvl="0" marL="457200" rtl="0" algn="l">
              <a:spcBef>
                <a:spcPts val="0"/>
              </a:spcBef>
              <a:spcAft>
                <a:spcPts val="0"/>
              </a:spcAft>
              <a:buSzPts val="1300"/>
              <a:buFont typeface="Hind"/>
              <a:buAutoNum type="arabicPeriod"/>
            </a:pPr>
            <a:r>
              <a:rPr lang="en" sz="1300">
                <a:solidFill>
                  <a:schemeClr val="dk1"/>
                </a:solidFill>
                <a:latin typeface="Hind"/>
                <a:ea typeface="Hind"/>
                <a:cs typeface="Hind"/>
                <a:sym typeface="Hind"/>
              </a:rPr>
              <a:t>Atmos announced that it will be shuttering its operations in the United States in an effort to concentrate its efforts onto operations in Japan and the rest of Asia</a:t>
            </a:r>
            <a:endParaRPr sz="1300">
              <a:solidFill>
                <a:schemeClr val="dk1"/>
              </a:solidFill>
              <a:latin typeface="Hind"/>
              <a:ea typeface="Hind"/>
              <a:cs typeface="Hind"/>
              <a:sym typeface="Hind"/>
            </a:endParaRPr>
          </a:p>
          <a:p>
            <a:pPr indent="-311150" lvl="0" marL="457200" rtl="0" algn="l">
              <a:spcBef>
                <a:spcPts val="0"/>
              </a:spcBef>
              <a:spcAft>
                <a:spcPts val="0"/>
              </a:spcAft>
              <a:buClr>
                <a:schemeClr val="dk1"/>
              </a:buClr>
              <a:buSzPts val="1300"/>
              <a:buFont typeface="Hind"/>
              <a:buAutoNum type="arabicPeriod"/>
            </a:pPr>
            <a:r>
              <a:rPr lang="en" sz="1300">
                <a:solidFill>
                  <a:schemeClr val="dk1"/>
                </a:solidFill>
                <a:latin typeface="Hind"/>
                <a:ea typeface="Hind"/>
                <a:cs typeface="Hind"/>
                <a:sym typeface="Hind"/>
              </a:rPr>
              <a:t> The Heart of Sneakers is an ongoing platform that will weave into all of the brand's campaigns, online and in-store experiences, community-rooted events, and more moving forward. </a:t>
            </a:r>
            <a:endParaRPr sz="1300">
              <a:solidFill>
                <a:schemeClr val="dk1"/>
              </a:solidFill>
              <a:latin typeface="Hind"/>
              <a:ea typeface="Hind"/>
              <a:cs typeface="Hind"/>
              <a:sym typeface="Hin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9ee94c82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9ee94c82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ee94c827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ee94c827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ee94c82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9ee94c82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f1aeb2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9f1aeb2f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58821" y="1255525"/>
            <a:ext cx="4435500" cy="2185500"/>
          </a:xfrm>
          <a:prstGeom prst="rect">
            <a:avLst/>
          </a:prstGeom>
          <a:noFill/>
        </p:spPr>
        <p:txBody>
          <a:bodyPr anchorCtr="0" anchor="t" bIns="91425" lIns="91425" spcFirstLastPara="1" rIns="91425" wrap="square" tIns="91425">
            <a:noAutofit/>
          </a:bodyPr>
          <a:lstStyle>
            <a:lvl1pPr lvl="0" rtl="0" algn="l">
              <a:lnSpc>
                <a:spcPct val="85000"/>
              </a:lnSpc>
              <a:spcBef>
                <a:spcPts val="0"/>
              </a:spcBef>
              <a:spcAft>
                <a:spcPts val="0"/>
              </a:spcAft>
              <a:buSzPts val="4500"/>
              <a:buFont typeface="Loved by the King"/>
              <a:buNone/>
              <a:defRPr sz="6500"/>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5" name="Google Shape;55;p14"/>
          <p:cNvSpPr txBox="1"/>
          <p:nvPr>
            <p:ph idx="1" type="subTitle"/>
          </p:nvPr>
        </p:nvSpPr>
        <p:spPr>
          <a:xfrm>
            <a:off x="758700" y="3578100"/>
            <a:ext cx="44358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6" name="Google Shape;56;p14"/>
          <p:cNvSpPr/>
          <p:nvPr>
            <p:ph idx="2" type="pic"/>
          </p:nvPr>
        </p:nvSpPr>
        <p:spPr>
          <a:xfrm>
            <a:off x="5041950" y="1108525"/>
            <a:ext cx="4102200" cy="3182100"/>
          </a:xfrm>
          <a:prstGeom prst="rect">
            <a:avLst/>
          </a:prstGeom>
          <a:noFill/>
          <a:ln>
            <a:noFill/>
          </a:ln>
        </p:spPr>
      </p:sp>
      <p:grpSp>
        <p:nvGrpSpPr>
          <p:cNvPr id="57" name="Google Shape;57;p14"/>
          <p:cNvGrpSpPr/>
          <p:nvPr/>
        </p:nvGrpSpPr>
        <p:grpSpPr>
          <a:xfrm>
            <a:off x="81225" y="-5099"/>
            <a:ext cx="522600" cy="5202648"/>
            <a:chOff x="14371" y="3509400"/>
            <a:chExt cx="522600" cy="1634100"/>
          </a:xfrm>
        </p:grpSpPr>
        <p:sp>
          <p:nvSpPr>
            <p:cNvPr id="58" name="Google Shape;58;p14"/>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4531475" y="2200025"/>
            <a:ext cx="3597000" cy="1288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4" name="Google Shape;64;p15"/>
          <p:cNvSpPr txBox="1"/>
          <p:nvPr>
            <p:ph hasCustomPrompt="1" idx="2" type="title"/>
          </p:nvPr>
        </p:nvSpPr>
        <p:spPr>
          <a:xfrm>
            <a:off x="5781275" y="946525"/>
            <a:ext cx="1097400" cy="10974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5" name="Google Shape;65;p15"/>
          <p:cNvSpPr txBox="1"/>
          <p:nvPr>
            <p:ph idx="1" type="subTitle"/>
          </p:nvPr>
        </p:nvSpPr>
        <p:spPr>
          <a:xfrm>
            <a:off x="4532825" y="3648275"/>
            <a:ext cx="3594300" cy="548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 name="Google Shape;66;p15"/>
          <p:cNvSpPr/>
          <p:nvPr>
            <p:ph idx="3" type="pic"/>
          </p:nvPr>
        </p:nvSpPr>
        <p:spPr>
          <a:xfrm>
            <a:off x="-64225" y="1100825"/>
            <a:ext cx="4102200" cy="3182100"/>
          </a:xfrm>
          <a:prstGeom prst="rect">
            <a:avLst/>
          </a:prstGeom>
          <a:noFill/>
          <a:ln>
            <a:noFill/>
          </a:ln>
        </p:spPr>
      </p:sp>
      <p:sp>
        <p:nvSpPr>
          <p:cNvPr id="67" name="Google Shape;67;p15"/>
          <p:cNvSpPr/>
          <p:nvPr/>
        </p:nvSpPr>
        <p:spPr>
          <a:xfrm>
            <a:off x="6140075" y="436900"/>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5"/>
          <p:cNvGrpSpPr/>
          <p:nvPr/>
        </p:nvGrpSpPr>
        <p:grpSpPr>
          <a:xfrm flipH="1">
            <a:off x="8535965" y="-5241"/>
            <a:ext cx="522600" cy="3388797"/>
            <a:chOff x="14371" y="3509400"/>
            <a:chExt cx="522600" cy="1634100"/>
          </a:xfrm>
        </p:grpSpPr>
        <p:sp>
          <p:nvSpPr>
            <p:cNvPr id="69" name="Google Shape;69;p15"/>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6"/>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75" name="Google Shape;75;p16"/>
          <p:cNvSpPr txBox="1"/>
          <p:nvPr>
            <p:ph idx="1" type="body"/>
          </p:nvPr>
        </p:nvSpPr>
        <p:spPr>
          <a:xfrm>
            <a:off x="716900" y="1051849"/>
            <a:ext cx="7704000" cy="3657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Font typeface="Mulish SemiBold"/>
              <a:buAutoNum type="arabicPeriod"/>
              <a:defRPr/>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grpSp>
        <p:nvGrpSpPr>
          <p:cNvPr id="76" name="Google Shape;76;p16"/>
          <p:cNvGrpSpPr/>
          <p:nvPr/>
        </p:nvGrpSpPr>
        <p:grpSpPr>
          <a:xfrm>
            <a:off x="8541317" y="1765160"/>
            <a:ext cx="522600" cy="3388797"/>
            <a:chOff x="8493497" y="3509400"/>
            <a:chExt cx="522600" cy="1634100"/>
          </a:xfrm>
        </p:grpSpPr>
        <p:sp>
          <p:nvSpPr>
            <p:cNvPr id="77" name="Google Shape;77;p16"/>
            <p:cNvSpPr/>
            <p:nvPr/>
          </p:nvSpPr>
          <p:spPr>
            <a:xfrm>
              <a:off x="84934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6"/>
          <p:cNvSpPr/>
          <p:nvPr/>
        </p:nvSpPr>
        <p:spPr>
          <a:xfrm>
            <a:off x="8628418" y="-5234"/>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6"/>
          <p:cNvGrpSpPr/>
          <p:nvPr/>
        </p:nvGrpSpPr>
        <p:grpSpPr>
          <a:xfrm>
            <a:off x="81225" y="-5241"/>
            <a:ext cx="522600" cy="3388797"/>
            <a:chOff x="14371" y="3509400"/>
            <a:chExt cx="522600" cy="1634100"/>
          </a:xfrm>
        </p:grpSpPr>
        <p:sp>
          <p:nvSpPr>
            <p:cNvPr id="83" name="Google Shape;83;p16"/>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6"/>
          <p:cNvSpPr/>
          <p:nvPr/>
        </p:nvSpPr>
        <p:spPr>
          <a:xfrm>
            <a:off x="-10474" y="5040891"/>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7"/>
          <p:cNvSpPr txBox="1"/>
          <p:nvPr>
            <p:ph type="title"/>
          </p:nvPr>
        </p:nvSpPr>
        <p:spPr>
          <a:xfrm>
            <a:off x="1140740" y="2559475"/>
            <a:ext cx="32565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17"/>
          <p:cNvSpPr txBox="1"/>
          <p:nvPr>
            <p:ph idx="2" type="title"/>
          </p:nvPr>
        </p:nvSpPr>
        <p:spPr>
          <a:xfrm>
            <a:off x="4747210" y="2559475"/>
            <a:ext cx="32565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7"/>
          <p:cNvSpPr txBox="1"/>
          <p:nvPr>
            <p:ph idx="1" type="subTitle"/>
          </p:nvPr>
        </p:nvSpPr>
        <p:spPr>
          <a:xfrm>
            <a:off x="4747210" y="2776100"/>
            <a:ext cx="32565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7"/>
          <p:cNvSpPr txBox="1"/>
          <p:nvPr>
            <p:ph idx="3" type="subTitle"/>
          </p:nvPr>
        </p:nvSpPr>
        <p:spPr>
          <a:xfrm>
            <a:off x="1140290" y="2776100"/>
            <a:ext cx="32574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17"/>
          <p:cNvSpPr txBox="1"/>
          <p:nvPr>
            <p:ph idx="4"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grpSp>
        <p:nvGrpSpPr>
          <p:cNvPr id="94" name="Google Shape;94;p17"/>
          <p:cNvGrpSpPr/>
          <p:nvPr/>
        </p:nvGrpSpPr>
        <p:grpSpPr>
          <a:xfrm flipH="1">
            <a:off x="86226" y="1765160"/>
            <a:ext cx="522600" cy="3388797"/>
            <a:chOff x="8493497" y="3509400"/>
            <a:chExt cx="522600" cy="1634100"/>
          </a:xfrm>
        </p:grpSpPr>
        <p:sp>
          <p:nvSpPr>
            <p:cNvPr id="95" name="Google Shape;95;p17"/>
            <p:cNvSpPr/>
            <p:nvPr/>
          </p:nvSpPr>
          <p:spPr>
            <a:xfrm>
              <a:off x="84934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7"/>
          <p:cNvSpPr/>
          <p:nvPr/>
        </p:nvSpPr>
        <p:spPr>
          <a:xfrm flipH="1">
            <a:off x="-10474" y="-5234"/>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flipH="1">
            <a:off x="8628418" y="5040891"/>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7"/>
          <p:cNvGrpSpPr/>
          <p:nvPr/>
        </p:nvGrpSpPr>
        <p:grpSpPr>
          <a:xfrm flipH="1">
            <a:off x="8535965" y="-5241"/>
            <a:ext cx="522600" cy="3388797"/>
            <a:chOff x="14371" y="3509400"/>
            <a:chExt cx="522600" cy="1634100"/>
          </a:xfrm>
        </p:grpSpPr>
        <p:sp>
          <p:nvSpPr>
            <p:cNvPr id="102" name="Google Shape;102;p17"/>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18"/>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grpSp>
        <p:nvGrpSpPr>
          <p:cNvPr id="108" name="Google Shape;108;p18"/>
          <p:cNvGrpSpPr/>
          <p:nvPr/>
        </p:nvGrpSpPr>
        <p:grpSpPr>
          <a:xfrm flipH="1" rot="10800000">
            <a:off x="8545200" y="-1497"/>
            <a:ext cx="522600" cy="5143493"/>
            <a:chOff x="14371" y="3509400"/>
            <a:chExt cx="522600" cy="1634100"/>
          </a:xfrm>
        </p:grpSpPr>
        <p:sp>
          <p:nvSpPr>
            <p:cNvPr id="109" name="Google Shape;109;p18"/>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8"/>
          <p:cNvSpPr/>
          <p:nvPr/>
        </p:nvSpPr>
        <p:spPr>
          <a:xfrm flipH="1" rot="5400000">
            <a:off x="-214807" y="214795"/>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8"/>
          <p:cNvGrpSpPr/>
          <p:nvPr/>
        </p:nvGrpSpPr>
        <p:grpSpPr>
          <a:xfrm rot="5400000">
            <a:off x="1509291" y="3198163"/>
            <a:ext cx="370200" cy="3388797"/>
            <a:chOff x="8645897" y="3509400"/>
            <a:chExt cx="370200" cy="1634100"/>
          </a:xfrm>
        </p:grpSpPr>
        <p:sp>
          <p:nvSpPr>
            <p:cNvPr id="115" name="Google Shape;115;p18"/>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19"/>
          <p:cNvSpPr txBox="1"/>
          <p:nvPr>
            <p:ph idx="1" type="body"/>
          </p:nvPr>
        </p:nvSpPr>
        <p:spPr>
          <a:xfrm>
            <a:off x="722400" y="1528675"/>
            <a:ext cx="4124700" cy="23418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lt1"/>
              </a:buClr>
              <a:buSzPts val="1500"/>
              <a:buChar char="●"/>
              <a:defRPr/>
            </a:lvl1pPr>
            <a:lvl2pPr indent="-330200" lvl="1" marL="914400" rtl="0">
              <a:lnSpc>
                <a:spcPct val="100000"/>
              </a:lnSpc>
              <a:spcBef>
                <a:spcPts val="0"/>
              </a:spcBef>
              <a:spcAft>
                <a:spcPts val="0"/>
              </a:spcAft>
              <a:buSzPts val="1600"/>
              <a:buChar char="○"/>
              <a:defRPr/>
            </a:lvl2pPr>
            <a:lvl3pPr indent="-323850" lvl="2" marL="1371600" rtl="0">
              <a:lnSpc>
                <a:spcPct val="100000"/>
              </a:lnSpc>
              <a:spcBef>
                <a:spcPts val="1600"/>
              </a:spcBef>
              <a:spcAft>
                <a:spcPts val="0"/>
              </a:spcAft>
              <a:buSzPts val="1500"/>
              <a:buChar char="■"/>
              <a:defRPr/>
            </a:lvl3pPr>
            <a:lvl4pPr indent="-323850" lvl="3" marL="1828800" rtl="0">
              <a:lnSpc>
                <a:spcPct val="100000"/>
              </a:lnSpc>
              <a:spcBef>
                <a:spcPts val="1600"/>
              </a:spcBef>
              <a:spcAft>
                <a:spcPts val="0"/>
              </a:spcAft>
              <a:buSzPts val="1500"/>
              <a:buChar char="●"/>
              <a:defRPr/>
            </a:lvl4pPr>
            <a:lvl5pPr indent="-304800" lvl="4" marL="2286000" rtl="0">
              <a:lnSpc>
                <a:spcPct val="100000"/>
              </a:lnSpc>
              <a:spcBef>
                <a:spcPts val="1600"/>
              </a:spcBef>
              <a:spcAft>
                <a:spcPts val="0"/>
              </a:spcAft>
              <a:buSzPts val="1200"/>
              <a:buChar char="○"/>
              <a:defRPr/>
            </a:lvl5pPr>
            <a:lvl6pPr indent="-304800" lvl="5" marL="2743200" rtl="0">
              <a:lnSpc>
                <a:spcPct val="100000"/>
              </a:lnSpc>
              <a:spcBef>
                <a:spcPts val="1600"/>
              </a:spcBef>
              <a:spcAft>
                <a:spcPts val="0"/>
              </a:spcAft>
              <a:buSzPts val="1200"/>
              <a:buChar char="■"/>
              <a:defRPr/>
            </a:lvl6pPr>
            <a:lvl7pPr indent="-311150" lvl="6" marL="3200400" rtl="0">
              <a:lnSpc>
                <a:spcPct val="100000"/>
              </a:lnSpc>
              <a:spcBef>
                <a:spcPts val="1600"/>
              </a:spcBef>
              <a:spcAft>
                <a:spcPts val="0"/>
              </a:spcAft>
              <a:buSzPts val="1300"/>
              <a:buChar char="●"/>
              <a:defRPr/>
            </a:lvl7pPr>
            <a:lvl8pPr indent="-311150" lvl="7" marL="3657600" rtl="0">
              <a:lnSpc>
                <a:spcPct val="100000"/>
              </a:lnSpc>
              <a:spcBef>
                <a:spcPts val="1600"/>
              </a:spcBef>
              <a:spcAft>
                <a:spcPts val="0"/>
              </a:spcAft>
              <a:buSzPts val="1300"/>
              <a:buChar char="○"/>
              <a:defRPr/>
            </a:lvl8pPr>
            <a:lvl9pPr indent="-304800" lvl="8" marL="4114800" rtl="0">
              <a:lnSpc>
                <a:spcPct val="100000"/>
              </a:lnSpc>
              <a:spcBef>
                <a:spcPts val="1600"/>
              </a:spcBef>
              <a:spcAft>
                <a:spcPts val="1600"/>
              </a:spcAft>
              <a:buSzPts val="1200"/>
              <a:buChar char="■"/>
              <a:defRPr/>
            </a:lvl9pPr>
          </a:lstStyle>
          <a:p/>
        </p:txBody>
      </p:sp>
      <p:sp>
        <p:nvSpPr>
          <p:cNvPr id="120" name="Google Shape;120;p19"/>
          <p:cNvSpPr txBox="1"/>
          <p:nvPr>
            <p:ph type="title"/>
          </p:nvPr>
        </p:nvSpPr>
        <p:spPr>
          <a:xfrm>
            <a:off x="722400" y="365750"/>
            <a:ext cx="4755300" cy="5487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1" name="Google Shape;121;p19"/>
          <p:cNvSpPr/>
          <p:nvPr/>
        </p:nvSpPr>
        <p:spPr>
          <a:xfrm>
            <a:off x="150" y="0"/>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9"/>
          <p:cNvGrpSpPr/>
          <p:nvPr/>
        </p:nvGrpSpPr>
        <p:grpSpPr>
          <a:xfrm flipH="1" rot="10800000">
            <a:off x="81225" y="1765160"/>
            <a:ext cx="522600" cy="3388797"/>
            <a:chOff x="14371" y="3509400"/>
            <a:chExt cx="522600" cy="1634100"/>
          </a:xfrm>
        </p:grpSpPr>
        <p:sp>
          <p:nvSpPr>
            <p:cNvPr id="123" name="Google Shape;123;p19"/>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9"/>
          <p:cNvSpPr/>
          <p:nvPr/>
        </p:nvSpPr>
        <p:spPr>
          <a:xfrm flipH="1" rot="10800000">
            <a:off x="-10474" y="-524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ph idx="2" type="pic"/>
          </p:nvPr>
        </p:nvSpPr>
        <p:spPr>
          <a:xfrm>
            <a:off x="5041950" y="1108525"/>
            <a:ext cx="4102200" cy="31821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9" name="Shape 129"/>
        <p:cNvGrpSpPr/>
        <p:nvPr/>
      </p:nvGrpSpPr>
      <p:grpSpPr>
        <a:xfrm>
          <a:off x="0" y="0"/>
          <a:ext cx="0" cy="0"/>
          <a:chOff x="0" y="0"/>
          <a:chExt cx="0" cy="0"/>
        </a:xfrm>
      </p:grpSpPr>
      <p:grpSp>
        <p:nvGrpSpPr>
          <p:cNvPr id="130" name="Google Shape;130;p20"/>
          <p:cNvGrpSpPr/>
          <p:nvPr/>
        </p:nvGrpSpPr>
        <p:grpSpPr>
          <a:xfrm>
            <a:off x="-2095375" y="9"/>
            <a:ext cx="2808600" cy="5330434"/>
            <a:chOff x="5858625" y="3509400"/>
            <a:chExt cx="2808600" cy="1634100"/>
          </a:xfrm>
        </p:grpSpPr>
        <p:sp>
          <p:nvSpPr>
            <p:cNvPr id="131" name="Google Shape;131;p20"/>
            <p:cNvSpPr/>
            <p:nvPr/>
          </p:nvSpPr>
          <p:spPr>
            <a:xfrm>
              <a:off x="5858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011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163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6315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6468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6620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773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6925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7077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7230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7382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7535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7687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7839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7992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8144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8297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8449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8601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0"/>
          <p:cNvSpPr txBox="1"/>
          <p:nvPr>
            <p:ph type="title"/>
          </p:nvPr>
        </p:nvSpPr>
        <p:spPr>
          <a:xfrm>
            <a:off x="1280250" y="1482300"/>
            <a:ext cx="6583500" cy="217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51" name="Google Shape;151;p20"/>
          <p:cNvGrpSpPr/>
          <p:nvPr/>
        </p:nvGrpSpPr>
        <p:grpSpPr>
          <a:xfrm>
            <a:off x="8430775" y="9"/>
            <a:ext cx="2808600" cy="5330434"/>
            <a:chOff x="5858625" y="3509400"/>
            <a:chExt cx="2808600" cy="1634100"/>
          </a:xfrm>
        </p:grpSpPr>
        <p:sp>
          <p:nvSpPr>
            <p:cNvPr id="152" name="Google Shape;152;p20"/>
            <p:cNvSpPr/>
            <p:nvPr/>
          </p:nvSpPr>
          <p:spPr>
            <a:xfrm>
              <a:off x="5858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6011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6163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6315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468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6620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773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925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7077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7230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7382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7535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7687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839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79922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81446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82970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84494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8601825"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0"/>
          <p:cNvSpPr/>
          <p:nvPr/>
        </p:nvSpPr>
        <p:spPr>
          <a:xfrm>
            <a:off x="4305900" y="0"/>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sp>
        <p:nvSpPr>
          <p:cNvPr id="173" name="Google Shape;173;p21"/>
          <p:cNvSpPr txBox="1"/>
          <p:nvPr>
            <p:ph type="title"/>
          </p:nvPr>
        </p:nvSpPr>
        <p:spPr>
          <a:xfrm>
            <a:off x="1119450" y="1702500"/>
            <a:ext cx="6905100" cy="822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21"/>
          <p:cNvSpPr txBox="1"/>
          <p:nvPr>
            <p:ph idx="1" type="subTitle"/>
          </p:nvPr>
        </p:nvSpPr>
        <p:spPr>
          <a:xfrm>
            <a:off x="1119450" y="2526598"/>
            <a:ext cx="6905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5" name="Google Shape;175;p21"/>
          <p:cNvGrpSpPr/>
          <p:nvPr/>
        </p:nvGrpSpPr>
        <p:grpSpPr>
          <a:xfrm>
            <a:off x="8541317" y="1765160"/>
            <a:ext cx="522600" cy="3388797"/>
            <a:chOff x="8493497" y="3509400"/>
            <a:chExt cx="522600" cy="1634100"/>
          </a:xfrm>
        </p:grpSpPr>
        <p:sp>
          <p:nvSpPr>
            <p:cNvPr id="176" name="Google Shape;176;p21"/>
            <p:cNvSpPr/>
            <p:nvPr/>
          </p:nvSpPr>
          <p:spPr>
            <a:xfrm>
              <a:off x="84934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1"/>
          <p:cNvSpPr/>
          <p:nvPr/>
        </p:nvSpPr>
        <p:spPr>
          <a:xfrm>
            <a:off x="8628418" y="-5234"/>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1"/>
          <p:cNvGrpSpPr/>
          <p:nvPr/>
        </p:nvGrpSpPr>
        <p:grpSpPr>
          <a:xfrm>
            <a:off x="81225" y="-5241"/>
            <a:ext cx="522600" cy="3388797"/>
            <a:chOff x="14371" y="3509400"/>
            <a:chExt cx="522600" cy="1634100"/>
          </a:xfrm>
        </p:grpSpPr>
        <p:sp>
          <p:nvSpPr>
            <p:cNvPr id="182" name="Google Shape;182;p21"/>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1"/>
          <p:cNvSpPr/>
          <p:nvPr/>
        </p:nvSpPr>
        <p:spPr>
          <a:xfrm>
            <a:off x="-10474" y="5040891"/>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22"/>
          <p:cNvSpPr/>
          <p:nvPr>
            <p:ph idx="2" type="pic"/>
          </p:nvPr>
        </p:nvSpPr>
        <p:spPr>
          <a:xfrm>
            <a:off x="0" y="0"/>
            <a:ext cx="9144000" cy="5143500"/>
          </a:xfrm>
          <a:prstGeom prst="rect">
            <a:avLst/>
          </a:prstGeom>
          <a:noFill/>
          <a:ln>
            <a:noFill/>
          </a:ln>
        </p:spPr>
      </p:sp>
      <p:sp>
        <p:nvSpPr>
          <p:cNvPr id="189" name="Google Shape;189;p22"/>
          <p:cNvSpPr txBox="1"/>
          <p:nvPr>
            <p:ph type="title"/>
          </p:nvPr>
        </p:nvSpPr>
        <p:spPr>
          <a:xfrm>
            <a:off x="5164725" y="539500"/>
            <a:ext cx="3266100" cy="16299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0" name="Shape 190"/>
        <p:cNvGrpSpPr/>
        <p:nvPr/>
      </p:nvGrpSpPr>
      <p:grpSpPr>
        <a:xfrm>
          <a:off x="0" y="0"/>
          <a:ext cx="0" cy="0"/>
          <a:chOff x="0" y="0"/>
          <a:chExt cx="0" cy="0"/>
        </a:xfrm>
      </p:grpSpPr>
      <p:sp>
        <p:nvSpPr>
          <p:cNvPr id="191" name="Google Shape;191;p23"/>
          <p:cNvSpPr txBox="1"/>
          <p:nvPr>
            <p:ph hasCustomPrompt="1" type="title"/>
          </p:nvPr>
        </p:nvSpPr>
        <p:spPr>
          <a:xfrm>
            <a:off x="998550" y="2819654"/>
            <a:ext cx="7146900" cy="980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2" name="Google Shape;192;p23"/>
          <p:cNvSpPr txBox="1"/>
          <p:nvPr>
            <p:ph idx="1" type="subTitle"/>
          </p:nvPr>
        </p:nvSpPr>
        <p:spPr>
          <a:xfrm>
            <a:off x="996750" y="3939346"/>
            <a:ext cx="71505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3" name="Google Shape;193;p23"/>
          <p:cNvSpPr/>
          <p:nvPr>
            <p:ph idx="2" type="pic"/>
          </p:nvPr>
        </p:nvSpPr>
        <p:spPr>
          <a:xfrm>
            <a:off x="0" y="0"/>
            <a:ext cx="9144000" cy="2582400"/>
          </a:xfrm>
          <a:prstGeom prst="rect">
            <a:avLst/>
          </a:prstGeom>
          <a:noFill/>
          <a:ln>
            <a:noFill/>
          </a:ln>
        </p:spPr>
      </p:sp>
      <p:sp>
        <p:nvSpPr>
          <p:cNvPr id="194" name="Google Shape;194;p23"/>
          <p:cNvSpPr/>
          <p:nvPr/>
        </p:nvSpPr>
        <p:spPr>
          <a:xfrm>
            <a:off x="4305900" y="5040900"/>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23"/>
          <p:cNvGrpSpPr/>
          <p:nvPr/>
        </p:nvGrpSpPr>
        <p:grpSpPr>
          <a:xfrm flipH="1" rot="10800000">
            <a:off x="8538375" y="3236986"/>
            <a:ext cx="522600" cy="1906504"/>
            <a:chOff x="14371" y="3509400"/>
            <a:chExt cx="522600" cy="1634100"/>
          </a:xfrm>
        </p:grpSpPr>
        <p:sp>
          <p:nvSpPr>
            <p:cNvPr id="196" name="Google Shape;196;p23"/>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flipH="1" rot="10800000">
            <a:off x="83025" y="3236986"/>
            <a:ext cx="522600" cy="1906504"/>
            <a:chOff x="14371" y="3509400"/>
            <a:chExt cx="522600" cy="1634100"/>
          </a:xfrm>
        </p:grpSpPr>
        <p:sp>
          <p:nvSpPr>
            <p:cNvPr id="201" name="Google Shape;201;p23"/>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5" name="Shape 20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6" name="Shape 206"/>
        <p:cNvGrpSpPr/>
        <p:nvPr/>
      </p:nvGrpSpPr>
      <p:grpSpPr>
        <a:xfrm>
          <a:off x="0" y="0"/>
          <a:ext cx="0" cy="0"/>
          <a:chOff x="0" y="0"/>
          <a:chExt cx="0" cy="0"/>
        </a:xfrm>
      </p:grpSpPr>
      <p:sp>
        <p:nvSpPr>
          <p:cNvPr id="207" name="Google Shape;207;p25"/>
          <p:cNvSpPr txBox="1"/>
          <p:nvPr>
            <p:ph type="title"/>
          </p:nvPr>
        </p:nvSpPr>
        <p:spPr>
          <a:xfrm>
            <a:off x="2078085" y="1328575"/>
            <a:ext cx="2340600" cy="7590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2500"/>
              <a:buNone/>
              <a:defRPr b="0" sz="20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208" name="Google Shape;208;p25"/>
          <p:cNvSpPr txBox="1"/>
          <p:nvPr>
            <p:ph idx="2" type="title"/>
          </p:nvPr>
        </p:nvSpPr>
        <p:spPr>
          <a:xfrm flipH="1">
            <a:off x="5629043" y="1328575"/>
            <a:ext cx="2340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rgbClr val="C55200"/>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25"/>
          <p:cNvSpPr txBox="1"/>
          <p:nvPr>
            <p:ph hasCustomPrompt="1" idx="3" type="title"/>
          </p:nvPr>
        </p:nvSpPr>
        <p:spPr>
          <a:xfrm>
            <a:off x="1174050" y="1328575"/>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25"/>
          <p:cNvSpPr txBox="1"/>
          <p:nvPr>
            <p:ph hasCustomPrompt="1" idx="4" type="title"/>
          </p:nvPr>
        </p:nvSpPr>
        <p:spPr>
          <a:xfrm flipH="1">
            <a:off x="4719921" y="1328575"/>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25"/>
          <p:cNvSpPr txBox="1"/>
          <p:nvPr>
            <p:ph idx="5"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5"/>
          <p:cNvSpPr txBox="1"/>
          <p:nvPr>
            <p:ph idx="6" type="title"/>
          </p:nvPr>
        </p:nvSpPr>
        <p:spPr>
          <a:xfrm>
            <a:off x="2078085" y="2316168"/>
            <a:ext cx="2340600" cy="7590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2500"/>
              <a:buNone/>
              <a:defRPr b="0" sz="20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213" name="Google Shape;213;p25"/>
          <p:cNvSpPr txBox="1"/>
          <p:nvPr>
            <p:ph idx="7" type="title"/>
          </p:nvPr>
        </p:nvSpPr>
        <p:spPr>
          <a:xfrm flipH="1">
            <a:off x="5629050" y="2316168"/>
            <a:ext cx="2340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rgbClr val="C55200"/>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25"/>
          <p:cNvSpPr txBox="1"/>
          <p:nvPr>
            <p:ph hasCustomPrompt="1" idx="8" type="title"/>
          </p:nvPr>
        </p:nvSpPr>
        <p:spPr>
          <a:xfrm>
            <a:off x="1174050" y="2316168"/>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25"/>
          <p:cNvSpPr txBox="1"/>
          <p:nvPr>
            <p:ph hasCustomPrompt="1" idx="9" type="title"/>
          </p:nvPr>
        </p:nvSpPr>
        <p:spPr>
          <a:xfrm flipH="1">
            <a:off x="4719929" y="2316168"/>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6" name="Google Shape;216;p25"/>
          <p:cNvSpPr/>
          <p:nvPr/>
        </p:nvSpPr>
        <p:spPr>
          <a:xfrm>
            <a:off x="4305900" y="505125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ph idx="13" type="title"/>
          </p:nvPr>
        </p:nvSpPr>
        <p:spPr>
          <a:xfrm>
            <a:off x="2078085" y="3299232"/>
            <a:ext cx="2340600" cy="7590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2500"/>
              <a:buNone/>
              <a:defRPr b="0" sz="2000">
                <a:solidFill>
                  <a:schemeClr val="dk2"/>
                </a:solidFill>
              </a:defRPr>
            </a:lvl1pPr>
            <a:lvl2pPr lvl="1" rtl="0" algn="ctr">
              <a:spcBef>
                <a:spcPts val="0"/>
              </a:spcBef>
              <a:spcAft>
                <a:spcPts val="0"/>
              </a:spcAft>
              <a:buClr>
                <a:schemeClr val="dk2"/>
              </a:buClr>
              <a:buSzPts val="2500"/>
              <a:buNone/>
              <a:defRPr sz="2500">
                <a:solidFill>
                  <a:schemeClr val="dk2"/>
                </a:solidFill>
              </a:defRPr>
            </a:lvl2pPr>
            <a:lvl3pPr lvl="2" rtl="0" algn="ctr">
              <a:spcBef>
                <a:spcPts val="0"/>
              </a:spcBef>
              <a:spcAft>
                <a:spcPts val="0"/>
              </a:spcAft>
              <a:buClr>
                <a:schemeClr val="dk2"/>
              </a:buClr>
              <a:buSzPts val="2500"/>
              <a:buNone/>
              <a:defRPr sz="2500">
                <a:solidFill>
                  <a:schemeClr val="dk2"/>
                </a:solidFill>
              </a:defRPr>
            </a:lvl3pPr>
            <a:lvl4pPr lvl="3" rtl="0" algn="ctr">
              <a:spcBef>
                <a:spcPts val="0"/>
              </a:spcBef>
              <a:spcAft>
                <a:spcPts val="0"/>
              </a:spcAft>
              <a:buClr>
                <a:schemeClr val="dk2"/>
              </a:buClr>
              <a:buSzPts val="2500"/>
              <a:buNone/>
              <a:defRPr sz="2500">
                <a:solidFill>
                  <a:schemeClr val="dk2"/>
                </a:solidFill>
              </a:defRPr>
            </a:lvl4pPr>
            <a:lvl5pPr lvl="4" rtl="0" algn="ctr">
              <a:spcBef>
                <a:spcPts val="0"/>
              </a:spcBef>
              <a:spcAft>
                <a:spcPts val="0"/>
              </a:spcAft>
              <a:buClr>
                <a:schemeClr val="dk2"/>
              </a:buClr>
              <a:buSzPts val="2500"/>
              <a:buNone/>
              <a:defRPr sz="2500">
                <a:solidFill>
                  <a:schemeClr val="dk2"/>
                </a:solidFill>
              </a:defRPr>
            </a:lvl5pPr>
            <a:lvl6pPr lvl="5" rtl="0" algn="ctr">
              <a:spcBef>
                <a:spcPts val="0"/>
              </a:spcBef>
              <a:spcAft>
                <a:spcPts val="0"/>
              </a:spcAft>
              <a:buClr>
                <a:schemeClr val="dk2"/>
              </a:buClr>
              <a:buSzPts val="2500"/>
              <a:buNone/>
              <a:defRPr sz="2500">
                <a:solidFill>
                  <a:schemeClr val="dk2"/>
                </a:solidFill>
              </a:defRPr>
            </a:lvl6pPr>
            <a:lvl7pPr lvl="6" rtl="0" algn="ctr">
              <a:spcBef>
                <a:spcPts val="0"/>
              </a:spcBef>
              <a:spcAft>
                <a:spcPts val="0"/>
              </a:spcAft>
              <a:buClr>
                <a:schemeClr val="dk2"/>
              </a:buClr>
              <a:buSzPts val="2500"/>
              <a:buNone/>
              <a:defRPr sz="2500">
                <a:solidFill>
                  <a:schemeClr val="dk2"/>
                </a:solidFill>
              </a:defRPr>
            </a:lvl7pPr>
            <a:lvl8pPr lvl="7" rtl="0" algn="ctr">
              <a:spcBef>
                <a:spcPts val="0"/>
              </a:spcBef>
              <a:spcAft>
                <a:spcPts val="0"/>
              </a:spcAft>
              <a:buClr>
                <a:schemeClr val="dk2"/>
              </a:buClr>
              <a:buSzPts val="2500"/>
              <a:buNone/>
              <a:defRPr sz="2500">
                <a:solidFill>
                  <a:schemeClr val="dk2"/>
                </a:solidFill>
              </a:defRPr>
            </a:lvl8pPr>
            <a:lvl9pPr lvl="8" rtl="0" algn="ctr">
              <a:spcBef>
                <a:spcPts val="0"/>
              </a:spcBef>
              <a:spcAft>
                <a:spcPts val="0"/>
              </a:spcAft>
              <a:buClr>
                <a:schemeClr val="dk2"/>
              </a:buClr>
              <a:buSzPts val="2500"/>
              <a:buNone/>
              <a:defRPr sz="2500">
                <a:solidFill>
                  <a:schemeClr val="dk2"/>
                </a:solidFill>
              </a:defRPr>
            </a:lvl9pPr>
          </a:lstStyle>
          <a:p/>
        </p:txBody>
      </p:sp>
      <p:sp>
        <p:nvSpPr>
          <p:cNvPr id="218" name="Google Shape;218;p25"/>
          <p:cNvSpPr txBox="1"/>
          <p:nvPr>
            <p:ph idx="14" type="title"/>
          </p:nvPr>
        </p:nvSpPr>
        <p:spPr>
          <a:xfrm flipH="1">
            <a:off x="5629050" y="3299232"/>
            <a:ext cx="2340900" cy="759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rgbClr val="C55200"/>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25"/>
          <p:cNvSpPr txBox="1"/>
          <p:nvPr>
            <p:ph hasCustomPrompt="1" idx="15" type="title"/>
          </p:nvPr>
        </p:nvSpPr>
        <p:spPr>
          <a:xfrm>
            <a:off x="1174050" y="3299232"/>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0" name="Google Shape;220;p25"/>
          <p:cNvSpPr txBox="1"/>
          <p:nvPr>
            <p:ph hasCustomPrompt="1" idx="16" type="title"/>
          </p:nvPr>
        </p:nvSpPr>
        <p:spPr>
          <a:xfrm flipH="1">
            <a:off x="4719929" y="3299232"/>
            <a:ext cx="759000" cy="759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21" name="Google Shape;221;p25"/>
          <p:cNvGrpSpPr/>
          <p:nvPr/>
        </p:nvGrpSpPr>
        <p:grpSpPr>
          <a:xfrm>
            <a:off x="8541325" y="-5238"/>
            <a:ext cx="522600" cy="5159181"/>
            <a:chOff x="8493497" y="3509400"/>
            <a:chExt cx="522600" cy="1634100"/>
          </a:xfrm>
        </p:grpSpPr>
        <p:sp>
          <p:nvSpPr>
            <p:cNvPr id="222" name="Google Shape;222;p25"/>
            <p:cNvSpPr/>
            <p:nvPr/>
          </p:nvSpPr>
          <p:spPr>
            <a:xfrm>
              <a:off x="84934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5"/>
          <p:cNvGrpSpPr/>
          <p:nvPr/>
        </p:nvGrpSpPr>
        <p:grpSpPr>
          <a:xfrm>
            <a:off x="81225" y="-5297"/>
            <a:ext cx="522600" cy="5159181"/>
            <a:chOff x="14371" y="3509400"/>
            <a:chExt cx="522600" cy="1634100"/>
          </a:xfrm>
        </p:grpSpPr>
        <p:sp>
          <p:nvSpPr>
            <p:cNvPr id="227" name="Google Shape;227;p25"/>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231" name="Shape 231"/>
        <p:cNvGrpSpPr/>
        <p:nvPr/>
      </p:nvGrpSpPr>
      <p:grpSpPr>
        <a:xfrm>
          <a:off x="0" y="0"/>
          <a:ext cx="0" cy="0"/>
          <a:chOff x="0" y="0"/>
          <a:chExt cx="0" cy="0"/>
        </a:xfrm>
      </p:grpSpPr>
      <p:sp>
        <p:nvSpPr>
          <p:cNvPr id="232" name="Google Shape;232;p26"/>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33" name="Google Shape;233;p26"/>
          <p:cNvGrpSpPr/>
          <p:nvPr/>
        </p:nvGrpSpPr>
        <p:grpSpPr>
          <a:xfrm flipH="1">
            <a:off x="86226" y="1765160"/>
            <a:ext cx="522600" cy="3388797"/>
            <a:chOff x="8493497" y="3509400"/>
            <a:chExt cx="522600" cy="1634100"/>
          </a:xfrm>
        </p:grpSpPr>
        <p:sp>
          <p:nvSpPr>
            <p:cNvPr id="234" name="Google Shape;234;p26"/>
            <p:cNvSpPr/>
            <p:nvPr/>
          </p:nvSpPr>
          <p:spPr>
            <a:xfrm>
              <a:off x="84934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6"/>
          <p:cNvSpPr/>
          <p:nvPr/>
        </p:nvSpPr>
        <p:spPr>
          <a:xfrm flipH="1">
            <a:off x="-10474" y="-5234"/>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6"/>
          <p:cNvGrpSpPr/>
          <p:nvPr/>
        </p:nvGrpSpPr>
        <p:grpSpPr>
          <a:xfrm flipH="1">
            <a:off x="8546318" y="-5241"/>
            <a:ext cx="522600" cy="3388797"/>
            <a:chOff x="14371" y="3509400"/>
            <a:chExt cx="522600" cy="1634100"/>
          </a:xfrm>
        </p:grpSpPr>
        <p:sp>
          <p:nvSpPr>
            <p:cNvPr id="240" name="Google Shape;240;p26"/>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6"/>
          <p:cNvSpPr/>
          <p:nvPr/>
        </p:nvSpPr>
        <p:spPr>
          <a:xfrm flipH="1">
            <a:off x="8628418" y="5040891"/>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245" name="Shape 245"/>
        <p:cNvGrpSpPr/>
        <p:nvPr/>
      </p:nvGrpSpPr>
      <p:grpSpPr>
        <a:xfrm>
          <a:off x="0" y="0"/>
          <a:ext cx="0" cy="0"/>
          <a:chOff x="0" y="0"/>
          <a:chExt cx="0" cy="0"/>
        </a:xfrm>
      </p:grpSpPr>
      <p:sp>
        <p:nvSpPr>
          <p:cNvPr id="246" name="Google Shape;246;p27"/>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47" name="Google Shape;247;p27"/>
          <p:cNvGrpSpPr/>
          <p:nvPr/>
        </p:nvGrpSpPr>
        <p:grpSpPr>
          <a:xfrm rot="5400000">
            <a:off x="7264492" y="3198163"/>
            <a:ext cx="370200" cy="3388797"/>
            <a:chOff x="8645897" y="3509400"/>
            <a:chExt cx="370200" cy="1634100"/>
          </a:xfrm>
        </p:grpSpPr>
        <p:sp>
          <p:nvSpPr>
            <p:cNvPr id="248" name="Google Shape;248;p27"/>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7"/>
          <p:cNvSpPr/>
          <p:nvPr/>
        </p:nvSpPr>
        <p:spPr>
          <a:xfrm>
            <a:off x="8628418" y="-15587"/>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7"/>
          <p:cNvGrpSpPr/>
          <p:nvPr/>
        </p:nvGrpSpPr>
        <p:grpSpPr>
          <a:xfrm>
            <a:off x="81225" y="-5241"/>
            <a:ext cx="522600" cy="3388797"/>
            <a:chOff x="14371" y="3509400"/>
            <a:chExt cx="522600" cy="1634100"/>
          </a:xfrm>
        </p:grpSpPr>
        <p:sp>
          <p:nvSpPr>
            <p:cNvPr id="253" name="Google Shape;253;p27"/>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7"/>
          <p:cNvSpPr/>
          <p:nvPr/>
        </p:nvSpPr>
        <p:spPr>
          <a:xfrm>
            <a:off x="-20828" y="5051245"/>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58" name="Shape 258"/>
        <p:cNvGrpSpPr/>
        <p:nvPr/>
      </p:nvGrpSpPr>
      <p:grpSpPr>
        <a:xfrm>
          <a:off x="0" y="0"/>
          <a:ext cx="0" cy="0"/>
          <a:chOff x="0" y="0"/>
          <a:chExt cx="0" cy="0"/>
        </a:xfrm>
      </p:grpSpPr>
      <p:sp>
        <p:nvSpPr>
          <p:cNvPr id="259" name="Google Shape;259;p28"/>
          <p:cNvSpPr txBox="1"/>
          <p:nvPr>
            <p:ph type="title"/>
          </p:nvPr>
        </p:nvSpPr>
        <p:spPr>
          <a:xfrm>
            <a:off x="4196875" y="2140629"/>
            <a:ext cx="4233900" cy="5487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0" name="Google Shape;260;p28"/>
          <p:cNvSpPr txBox="1"/>
          <p:nvPr>
            <p:ph idx="1" type="subTitle"/>
          </p:nvPr>
        </p:nvSpPr>
        <p:spPr>
          <a:xfrm>
            <a:off x="4197586" y="2545646"/>
            <a:ext cx="42324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261" name="Shape 261"/>
        <p:cNvGrpSpPr/>
        <p:nvPr/>
      </p:nvGrpSpPr>
      <p:grpSpPr>
        <a:xfrm>
          <a:off x="0" y="0"/>
          <a:ext cx="0" cy="0"/>
          <a:chOff x="0" y="0"/>
          <a:chExt cx="0" cy="0"/>
        </a:xfrm>
      </p:grpSpPr>
      <p:sp>
        <p:nvSpPr>
          <p:cNvPr id="262" name="Google Shape;262;p29"/>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3" name="Google Shape;263;p29"/>
          <p:cNvSpPr txBox="1"/>
          <p:nvPr>
            <p:ph idx="1" type="subTitle"/>
          </p:nvPr>
        </p:nvSpPr>
        <p:spPr>
          <a:xfrm>
            <a:off x="2631027" y="1250760"/>
            <a:ext cx="4780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4" name="Google Shape;264;p29"/>
          <p:cNvSpPr txBox="1"/>
          <p:nvPr>
            <p:ph idx="2" type="subTitle"/>
          </p:nvPr>
        </p:nvSpPr>
        <p:spPr>
          <a:xfrm>
            <a:off x="2631027" y="2430210"/>
            <a:ext cx="4780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 name="Google Shape;265;p29"/>
          <p:cNvSpPr txBox="1"/>
          <p:nvPr>
            <p:ph idx="3" type="subTitle"/>
          </p:nvPr>
        </p:nvSpPr>
        <p:spPr>
          <a:xfrm>
            <a:off x="2644494" y="3609660"/>
            <a:ext cx="4780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 name="Google Shape;266;p29"/>
          <p:cNvSpPr txBox="1"/>
          <p:nvPr>
            <p:ph idx="4" type="title"/>
          </p:nvPr>
        </p:nvSpPr>
        <p:spPr>
          <a:xfrm>
            <a:off x="2630733" y="1026297"/>
            <a:ext cx="47805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7" name="Google Shape;267;p29"/>
          <p:cNvSpPr txBox="1"/>
          <p:nvPr>
            <p:ph idx="5" type="title"/>
          </p:nvPr>
        </p:nvSpPr>
        <p:spPr>
          <a:xfrm>
            <a:off x="2630730" y="2200734"/>
            <a:ext cx="47805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8" name="Google Shape;268;p29"/>
          <p:cNvSpPr txBox="1"/>
          <p:nvPr>
            <p:ph idx="6" type="title"/>
          </p:nvPr>
        </p:nvSpPr>
        <p:spPr>
          <a:xfrm>
            <a:off x="2644195" y="3385197"/>
            <a:ext cx="47805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69" name="Google Shape;269;p29"/>
          <p:cNvGrpSpPr/>
          <p:nvPr/>
        </p:nvGrpSpPr>
        <p:grpSpPr>
          <a:xfrm flipH="1" rot="-5400000">
            <a:off x="1505098" y="3198163"/>
            <a:ext cx="370200" cy="3388797"/>
            <a:chOff x="8645897" y="3509400"/>
            <a:chExt cx="370200" cy="1634100"/>
          </a:xfrm>
        </p:grpSpPr>
        <p:sp>
          <p:nvSpPr>
            <p:cNvPr id="270" name="Google Shape;270;p29"/>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9"/>
          <p:cNvSpPr/>
          <p:nvPr/>
        </p:nvSpPr>
        <p:spPr>
          <a:xfrm flipH="1">
            <a:off x="-20828" y="-15587"/>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9"/>
          <p:cNvGrpSpPr/>
          <p:nvPr/>
        </p:nvGrpSpPr>
        <p:grpSpPr>
          <a:xfrm flipH="1">
            <a:off x="8535965" y="-5241"/>
            <a:ext cx="522600" cy="3388797"/>
            <a:chOff x="14371" y="3509400"/>
            <a:chExt cx="522600" cy="1634100"/>
          </a:xfrm>
        </p:grpSpPr>
        <p:sp>
          <p:nvSpPr>
            <p:cNvPr id="275" name="Google Shape;275;p29"/>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9"/>
          <p:cNvSpPr/>
          <p:nvPr/>
        </p:nvSpPr>
        <p:spPr>
          <a:xfrm flipH="1">
            <a:off x="8628418" y="5051245"/>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_1_1">
    <p:spTree>
      <p:nvGrpSpPr>
        <p:cNvPr id="280" name="Shape 280"/>
        <p:cNvGrpSpPr/>
        <p:nvPr/>
      </p:nvGrpSpPr>
      <p:grpSpPr>
        <a:xfrm>
          <a:off x="0" y="0"/>
          <a:ext cx="0" cy="0"/>
          <a:chOff x="0" y="0"/>
          <a:chExt cx="0" cy="0"/>
        </a:xfrm>
      </p:grpSpPr>
      <p:sp>
        <p:nvSpPr>
          <p:cNvPr id="281" name="Google Shape;281;p30"/>
          <p:cNvSpPr txBox="1"/>
          <p:nvPr>
            <p:ph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2" name="Google Shape;282;p30"/>
          <p:cNvSpPr txBox="1"/>
          <p:nvPr>
            <p:ph idx="1" type="subTitle"/>
          </p:nvPr>
        </p:nvSpPr>
        <p:spPr>
          <a:xfrm>
            <a:off x="720150" y="2769788"/>
            <a:ext cx="25188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3" name="Google Shape;283;p30"/>
          <p:cNvSpPr txBox="1"/>
          <p:nvPr>
            <p:ph idx="2" type="subTitle"/>
          </p:nvPr>
        </p:nvSpPr>
        <p:spPr>
          <a:xfrm>
            <a:off x="3312530" y="2769788"/>
            <a:ext cx="25188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4" name="Google Shape;284;p30"/>
          <p:cNvSpPr txBox="1"/>
          <p:nvPr>
            <p:ph idx="3" type="subTitle"/>
          </p:nvPr>
        </p:nvSpPr>
        <p:spPr>
          <a:xfrm>
            <a:off x="5904919" y="2769788"/>
            <a:ext cx="25188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5" name="Google Shape;285;p30"/>
          <p:cNvSpPr txBox="1"/>
          <p:nvPr>
            <p:ph idx="4" type="title"/>
          </p:nvPr>
        </p:nvSpPr>
        <p:spPr>
          <a:xfrm>
            <a:off x="720000" y="3882373"/>
            <a:ext cx="25191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6" name="Google Shape;286;p30"/>
          <p:cNvSpPr txBox="1"/>
          <p:nvPr>
            <p:ph idx="5" type="title"/>
          </p:nvPr>
        </p:nvSpPr>
        <p:spPr>
          <a:xfrm>
            <a:off x="3312380" y="3882373"/>
            <a:ext cx="25191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7" name="Google Shape;287;p30"/>
          <p:cNvSpPr txBox="1"/>
          <p:nvPr>
            <p:ph idx="6" type="title"/>
          </p:nvPr>
        </p:nvSpPr>
        <p:spPr>
          <a:xfrm>
            <a:off x="5904769" y="3882373"/>
            <a:ext cx="25191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88" name="Google Shape;288;p30"/>
          <p:cNvGrpSpPr/>
          <p:nvPr/>
        </p:nvGrpSpPr>
        <p:grpSpPr>
          <a:xfrm rot="5400000">
            <a:off x="7264492" y="3198163"/>
            <a:ext cx="370200" cy="3388797"/>
            <a:chOff x="8645897" y="3509400"/>
            <a:chExt cx="370200" cy="1634100"/>
          </a:xfrm>
        </p:grpSpPr>
        <p:sp>
          <p:nvSpPr>
            <p:cNvPr id="289" name="Google Shape;289;p30"/>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0"/>
          <p:cNvSpPr/>
          <p:nvPr/>
        </p:nvSpPr>
        <p:spPr>
          <a:xfrm>
            <a:off x="8628418" y="-15587"/>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0"/>
          <p:cNvGrpSpPr/>
          <p:nvPr/>
        </p:nvGrpSpPr>
        <p:grpSpPr>
          <a:xfrm>
            <a:off x="81225" y="-5241"/>
            <a:ext cx="522600" cy="3388797"/>
            <a:chOff x="14371" y="3509400"/>
            <a:chExt cx="522600" cy="1634100"/>
          </a:xfrm>
        </p:grpSpPr>
        <p:sp>
          <p:nvSpPr>
            <p:cNvPr id="294" name="Google Shape;294;p30"/>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0"/>
          <p:cNvSpPr/>
          <p:nvPr/>
        </p:nvSpPr>
        <p:spPr>
          <a:xfrm>
            <a:off x="-20828" y="5051245"/>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299" name="Shape 299"/>
        <p:cNvGrpSpPr/>
        <p:nvPr/>
      </p:nvGrpSpPr>
      <p:grpSpPr>
        <a:xfrm>
          <a:off x="0" y="0"/>
          <a:ext cx="0" cy="0"/>
          <a:chOff x="0" y="0"/>
          <a:chExt cx="0" cy="0"/>
        </a:xfrm>
      </p:grpSpPr>
      <p:sp>
        <p:nvSpPr>
          <p:cNvPr id="300" name="Google Shape;300;p31"/>
          <p:cNvSpPr txBox="1"/>
          <p:nvPr>
            <p:ph idx="1" type="body"/>
          </p:nvPr>
        </p:nvSpPr>
        <p:spPr>
          <a:xfrm>
            <a:off x="713225" y="931800"/>
            <a:ext cx="3825900" cy="351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300"/>
              </a:spcBef>
              <a:spcAft>
                <a:spcPts val="0"/>
              </a:spcAft>
              <a:buClr>
                <a:schemeClr val="lt1"/>
              </a:buClr>
              <a:buSzPts val="1200"/>
              <a:buChar char="●"/>
              <a:defRPr>
                <a:solidFill>
                  <a:schemeClr val="hlink"/>
                </a:solidFill>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301" name="Google Shape;301;p31"/>
          <p:cNvSpPr txBox="1"/>
          <p:nvPr>
            <p:ph idx="2" type="body"/>
          </p:nvPr>
        </p:nvSpPr>
        <p:spPr>
          <a:xfrm>
            <a:off x="4595722" y="931806"/>
            <a:ext cx="3825900" cy="351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a:solidFill>
                  <a:schemeClr val="hlink"/>
                </a:solidFill>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302" name="Google Shape;302;p31"/>
          <p:cNvSpPr txBox="1"/>
          <p:nvPr>
            <p:ph type="title"/>
          </p:nvPr>
        </p:nvSpPr>
        <p:spPr>
          <a:xfrm>
            <a:off x="717750" y="365760"/>
            <a:ext cx="7708500" cy="54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grpSp>
        <p:nvGrpSpPr>
          <p:cNvPr id="303" name="Google Shape;303;p31"/>
          <p:cNvGrpSpPr/>
          <p:nvPr/>
        </p:nvGrpSpPr>
        <p:grpSpPr>
          <a:xfrm>
            <a:off x="81225" y="-5241"/>
            <a:ext cx="522600" cy="3388797"/>
            <a:chOff x="14371" y="3509400"/>
            <a:chExt cx="522600" cy="1634100"/>
          </a:xfrm>
        </p:grpSpPr>
        <p:sp>
          <p:nvSpPr>
            <p:cNvPr id="304" name="Google Shape;304;p31"/>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1"/>
          <p:cNvSpPr/>
          <p:nvPr/>
        </p:nvSpPr>
        <p:spPr>
          <a:xfrm>
            <a:off x="-10353" y="5051248"/>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8622153" y="-15609"/>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1"/>
          <p:cNvGrpSpPr/>
          <p:nvPr/>
        </p:nvGrpSpPr>
        <p:grpSpPr>
          <a:xfrm rot="5400000">
            <a:off x="7264492" y="3198163"/>
            <a:ext cx="370200" cy="3388797"/>
            <a:chOff x="8645897" y="3509400"/>
            <a:chExt cx="370200" cy="1634100"/>
          </a:xfrm>
        </p:grpSpPr>
        <p:sp>
          <p:nvSpPr>
            <p:cNvPr id="311" name="Google Shape;311;p31"/>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4" name="Shape 314"/>
        <p:cNvGrpSpPr/>
        <p:nvPr/>
      </p:nvGrpSpPr>
      <p:grpSpPr>
        <a:xfrm>
          <a:off x="0" y="0"/>
          <a:ext cx="0" cy="0"/>
          <a:chOff x="0" y="0"/>
          <a:chExt cx="0" cy="0"/>
        </a:xfrm>
      </p:grpSpPr>
      <p:sp>
        <p:nvSpPr>
          <p:cNvPr id="315" name="Google Shape;315;p32"/>
          <p:cNvSpPr txBox="1"/>
          <p:nvPr>
            <p:ph type="title"/>
          </p:nvPr>
        </p:nvSpPr>
        <p:spPr>
          <a:xfrm>
            <a:off x="1587756" y="1228680"/>
            <a:ext cx="2843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32"/>
          <p:cNvSpPr txBox="1"/>
          <p:nvPr>
            <p:ph idx="1" type="subTitle"/>
          </p:nvPr>
        </p:nvSpPr>
        <p:spPr>
          <a:xfrm>
            <a:off x="1587756" y="1440100"/>
            <a:ext cx="284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7" name="Google Shape;317;p32"/>
          <p:cNvSpPr txBox="1"/>
          <p:nvPr>
            <p:ph idx="2" type="title"/>
          </p:nvPr>
        </p:nvSpPr>
        <p:spPr>
          <a:xfrm>
            <a:off x="5548624" y="1228680"/>
            <a:ext cx="2843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32"/>
          <p:cNvSpPr txBox="1"/>
          <p:nvPr>
            <p:ph idx="3" type="subTitle"/>
          </p:nvPr>
        </p:nvSpPr>
        <p:spPr>
          <a:xfrm>
            <a:off x="5548624" y="1440100"/>
            <a:ext cx="284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9" name="Google Shape;319;p32"/>
          <p:cNvSpPr txBox="1"/>
          <p:nvPr>
            <p:ph idx="4" type="title"/>
          </p:nvPr>
        </p:nvSpPr>
        <p:spPr>
          <a:xfrm>
            <a:off x="1587756" y="2750579"/>
            <a:ext cx="2839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32"/>
          <p:cNvSpPr txBox="1"/>
          <p:nvPr>
            <p:ph idx="5" type="subTitle"/>
          </p:nvPr>
        </p:nvSpPr>
        <p:spPr>
          <a:xfrm>
            <a:off x="1587756" y="2961999"/>
            <a:ext cx="284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32"/>
          <p:cNvSpPr txBox="1"/>
          <p:nvPr>
            <p:ph idx="6" type="title"/>
          </p:nvPr>
        </p:nvSpPr>
        <p:spPr>
          <a:xfrm>
            <a:off x="5548624" y="2750579"/>
            <a:ext cx="2843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32"/>
          <p:cNvSpPr txBox="1"/>
          <p:nvPr>
            <p:ph idx="7" type="subTitle"/>
          </p:nvPr>
        </p:nvSpPr>
        <p:spPr>
          <a:xfrm>
            <a:off x="5548624" y="2961999"/>
            <a:ext cx="284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3" name="Google Shape;323;p32"/>
          <p:cNvSpPr txBox="1"/>
          <p:nvPr>
            <p:ph idx="8"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24" name="Google Shape;324;p32"/>
          <p:cNvSpPr/>
          <p:nvPr/>
        </p:nvSpPr>
        <p:spPr>
          <a:xfrm>
            <a:off x="-10353" y="-1035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5400000">
            <a:off x="8836953" y="20444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2"/>
          <p:cNvGrpSpPr/>
          <p:nvPr/>
        </p:nvGrpSpPr>
        <p:grpSpPr>
          <a:xfrm rot="5400000">
            <a:off x="7264492" y="3198163"/>
            <a:ext cx="370200" cy="3388797"/>
            <a:chOff x="8645897" y="3509400"/>
            <a:chExt cx="370200" cy="1634100"/>
          </a:xfrm>
        </p:grpSpPr>
        <p:sp>
          <p:nvSpPr>
            <p:cNvPr id="327" name="Google Shape;327;p32"/>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2"/>
          <p:cNvGrpSpPr/>
          <p:nvPr/>
        </p:nvGrpSpPr>
        <p:grpSpPr>
          <a:xfrm rot="5400000">
            <a:off x="1498939" y="3198163"/>
            <a:ext cx="370200" cy="3388797"/>
            <a:chOff x="8645897" y="3509400"/>
            <a:chExt cx="370200" cy="1634100"/>
          </a:xfrm>
        </p:grpSpPr>
        <p:sp>
          <p:nvSpPr>
            <p:cNvPr id="331" name="Google Shape;331;p32"/>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4" name="Shape 334"/>
        <p:cNvGrpSpPr/>
        <p:nvPr/>
      </p:nvGrpSpPr>
      <p:grpSpPr>
        <a:xfrm>
          <a:off x="0" y="0"/>
          <a:ext cx="0" cy="0"/>
          <a:chOff x="0" y="0"/>
          <a:chExt cx="0" cy="0"/>
        </a:xfrm>
      </p:grpSpPr>
      <p:sp>
        <p:nvSpPr>
          <p:cNvPr id="335" name="Google Shape;335;p33"/>
          <p:cNvSpPr txBox="1"/>
          <p:nvPr>
            <p:ph type="title"/>
          </p:nvPr>
        </p:nvSpPr>
        <p:spPr>
          <a:xfrm>
            <a:off x="1609216" y="1048446"/>
            <a:ext cx="2825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33"/>
          <p:cNvSpPr txBox="1"/>
          <p:nvPr>
            <p:ph idx="1" type="subTitle"/>
          </p:nvPr>
        </p:nvSpPr>
        <p:spPr>
          <a:xfrm>
            <a:off x="1609216" y="1242446"/>
            <a:ext cx="2825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7" name="Google Shape;337;p33"/>
          <p:cNvSpPr txBox="1"/>
          <p:nvPr>
            <p:ph idx="2" type="title"/>
          </p:nvPr>
        </p:nvSpPr>
        <p:spPr>
          <a:xfrm>
            <a:off x="5545825" y="1048446"/>
            <a:ext cx="2825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33"/>
          <p:cNvSpPr txBox="1"/>
          <p:nvPr>
            <p:ph idx="3" type="subTitle"/>
          </p:nvPr>
        </p:nvSpPr>
        <p:spPr>
          <a:xfrm>
            <a:off x="5545825" y="1242446"/>
            <a:ext cx="2825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9" name="Google Shape;339;p33"/>
          <p:cNvSpPr txBox="1"/>
          <p:nvPr>
            <p:ph idx="4" type="title"/>
          </p:nvPr>
        </p:nvSpPr>
        <p:spPr>
          <a:xfrm>
            <a:off x="1609216" y="2248112"/>
            <a:ext cx="2825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0" name="Google Shape;340;p33"/>
          <p:cNvSpPr txBox="1"/>
          <p:nvPr>
            <p:ph idx="5" type="subTitle"/>
          </p:nvPr>
        </p:nvSpPr>
        <p:spPr>
          <a:xfrm>
            <a:off x="1609216" y="2442112"/>
            <a:ext cx="2825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1" name="Google Shape;341;p33"/>
          <p:cNvSpPr txBox="1"/>
          <p:nvPr>
            <p:ph idx="6" type="title"/>
          </p:nvPr>
        </p:nvSpPr>
        <p:spPr>
          <a:xfrm>
            <a:off x="5545825" y="2248112"/>
            <a:ext cx="2825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2" name="Google Shape;342;p33"/>
          <p:cNvSpPr txBox="1"/>
          <p:nvPr>
            <p:ph idx="7" type="subTitle"/>
          </p:nvPr>
        </p:nvSpPr>
        <p:spPr>
          <a:xfrm>
            <a:off x="5545825" y="2442112"/>
            <a:ext cx="2825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3" name="Google Shape;343;p33"/>
          <p:cNvSpPr txBox="1"/>
          <p:nvPr>
            <p:ph idx="8" type="title"/>
          </p:nvPr>
        </p:nvSpPr>
        <p:spPr>
          <a:xfrm>
            <a:off x="5545825" y="3443982"/>
            <a:ext cx="28254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4" name="Google Shape;344;p33"/>
          <p:cNvSpPr txBox="1"/>
          <p:nvPr>
            <p:ph idx="9" type="subTitle"/>
          </p:nvPr>
        </p:nvSpPr>
        <p:spPr>
          <a:xfrm>
            <a:off x="5545825" y="3637982"/>
            <a:ext cx="2825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5" name="Google Shape;345;p33"/>
          <p:cNvSpPr txBox="1"/>
          <p:nvPr>
            <p:ph idx="13" type="title"/>
          </p:nvPr>
        </p:nvSpPr>
        <p:spPr>
          <a:xfrm>
            <a:off x="1609216" y="3443982"/>
            <a:ext cx="2825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33"/>
          <p:cNvSpPr txBox="1"/>
          <p:nvPr>
            <p:ph idx="14" type="subTitle"/>
          </p:nvPr>
        </p:nvSpPr>
        <p:spPr>
          <a:xfrm>
            <a:off x="1609216" y="3637982"/>
            <a:ext cx="2825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7" name="Google Shape;347;p33"/>
          <p:cNvSpPr txBox="1"/>
          <p:nvPr>
            <p:ph idx="15"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48" name="Google Shape;348;p33"/>
          <p:cNvGrpSpPr/>
          <p:nvPr/>
        </p:nvGrpSpPr>
        <p:grpSpPr>
          <a:xfrm>
            <a:off x="81225" y="-5241"/>
            <a:ext cx="522600" cy="3388797"/>
            <a:chOff x="14371" y="3509400"/>
            <a:chExt cx="522600" cy="1634100"/>
          </a:xfrm>
        </p:grpSpPr>
        <p:sp>
          <p:nvSpPr>
            <p:cNvPr id="349" name="Google Shape;349;p33"/>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3"/>
          <p:cNvSpPr/>
          <p:nvPr/>
        </p:nvSpPr>
        <p:spPr>
          <a:xfrm>
            <a:off x="4305900" y="5051245"/>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3"/>
          <p:cNvGrpSpPr/>
          <p:nvPr/>
        </p:nvGrpSpPr>
        <p:grpSpPr>
          <a:xfrm flipH="1">
            <a:off x="8546318" y="1765048"/>
            <a:ext cx="522600" cy="3388797"/>
            <a:chOff x="14371" y="3509400"/>
            <a:chExt cx="522600" cy="1634100"/>
          </a:xfrm>
        </p:grpSpPr>
        <p:sp>
          <p:nvSpPr>
            <p:cNvPr id="355" name="Google Shape;355;p33"/>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59" name="Shape 359"/>
        <p:cNvGrpSpPr/>
        <p:nvPr/>
      </p:nvGrpSpPr>
      <p:grpSpPr>
        <a:xfrm>
          <a:off x="0" y="0"/>
          <a:ext cx="0" cy="0"/>
          <a:chOff x="0" y="0"/>
          <a:chExt cx="0" cy="0"/>
        </a:xfrm>
      </p:grpSpPr>
      <p:sp>
        <p:nvSpPr>
          <p:cNvPr id="360" name="Google Shape;360;p34"/>
          <p:cNvSpPr txBox="1"/>
          <p:nvPr>
            <p:ph type="title"/>
          </p:nvPr>
        </p:nvSpPr>
        <p:spPr>
          <a:xfrm>
            <a:off x="4105339" y="499850"/>
            <a:ext cx="43140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34"/>
          <p:cNvSpPr txBox="1"/>
          <p:nvPr>
            <p:ph idx="1" type="subTitle"/>
          </p:nvPr>
        </p:nvSpPr>
        <p:spPr>
          <a:xfrm>
            <a:off x="4102200" y="1598398"/>
            <a:ext cx="43173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34"/>
          <p:cNvSpPr txBox="1"/>
          <p:nvPr/>
        </p:nvSpPr>
        <p:spPr>
          <a:xfrm>
            <a:off x="4103550" y="3517034"/>
            <a:ext cx="43140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chemeClr val="dk1"/>
                </a:solidFill>
                <a:latin typeface="Hind"/>
                <a:ea typeface="Hind"/>
                <a:cs typeface="Hind"/>
                <a:sym typeface="Hind"/>
              </a:rPr>
              <a:t>CREDITS</a:t>
            </a:r>
            <a:r>
              <a:rPr lang="en" sz="1100">
                <a:solidFill>
                  <a:schemeClr val="dk1"/>
                </a:solidFill>
                <a:latin typeface="Hind"/>
                <a:ea typeface="Hind"/>
                <a:cs typeface="Hind"/>
                <a:sym typeface="Hind"/>
              </a:rPr>
              <a:t>: This presentation template was created by </a:t>
            </a:r>
            <a:r>
              <a:rPr b="1" lang="en" sz="1100" u="sng">
                <a:solidFill>
                  <a:schemeClr val="dk1"/>
                </a:solidFill>
                <a:latin typeface="Hind"/>
                <a:ea typeface="Hind"/>
                <a:cs typeface="Hind"/>
                <a:sym typeface="Hind"/>
                <a:hlinkClick r:id="rId2">
                  <a:extLst>
                    <a:ext uri="{A12FA001-AC4F-418D-AE19-62706E023703}">
                      <ahyp:hlinkClr val="tx"/>
                    </a:ext>
                  </a:extLst>
                </a:hlinkClick>
              </a:rPr>
              <a:t>Slidesgo</a:t>
            </a:r>
            <a:r>
              <a:rPr lang="en" sz="1100" u="sng">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u="sng">
                <a:solidFill>
                  <a:schemeClr val="dk1"/>
                </a:solidFill>
                <a:latin typeface="Hind"/>
                <a:ea typeface="Hind"/>
                <a:cs typeface="Hind"/>
                <a:sym typeface="Hind"/>
                <a:hlinkClick r:id="rId3">
                  <a:extLst>
                    <a:ext uri="{A12FA001-AC4F-418D-AE19-62706E023703}">
                      <ahyp:hlinkClr val="tx"/>
                    </a:ext>
                  </a:extLst>
                </a:hlinkClick>
              </a:rPr>
              <a:t>Flaticon</a:t>
            </a:r>
            <a:r>
              <a:rPr lang="en" sz="1100" u="sng">
                <a:solidFill>
                  <a:schemeClr val="dk1"/>
                </a:solidFill>
                <a:latin typeface="Hind"/>
                <a:ea typeface="Hind"/>
                <a:cs typeface="Hind"/>
                <a:sym typeface="Hind"/>
              </a:rPr>
              <a:t>,</a:t>
            </a:r>
            <a:r>
              <a:rPr lang="en" sz="1100">
                <a:solidFill>
                  <a:schemeClr val="dk1"/>
                </a:solidFill>
                <a:latin typeface="Hind"/>
                <a:ea typeface="Hind"/>
                <a:cs typeface="Hind"/>
                <a:sym typeface="Hind"/>
              </a:rPr>
              <a:t> and infographics &amp; images by </a:t>
            </a:r>
            <a:r>
              <a:rPr b="1" lang="en" sz="1100" u="sng">
                <a:solidFill>
                  <a:schemeClr val="dk1"/>
                </a:solidFill>
                <a:latin typeface="Hind"/>
                <a:ea typeface="Hind"/>
                <a:cs typeface="Hind"/>
                <a:sym typeface="Hind"/>
                <a:hlinkClick r:id="rId4">
                  <a:extLst>
                    <a:ext uri="{A12FA001-AC4F-418D-AE19-62706E023703}">
                      <ahyp:hlinkClr val="tx"/>
                    </a:ext>
                  </a:extLst>
                </a:hlinkClick>
              </a:rPr>
              <a:t>Freepik</a:t>
            </a:r>
            <a:endParaRPr b="1" sz="1100" u="sng">
              <a:solidFill>
                <a:schemeClr val="dk1"/>
              </a:solidFill>
              <a:latin typeface="Hind"/>
              <a:ea typeface="Hind"/>
              <a:cs typeface="Hind"/>
              <a:sym typeface="Hind"/>
            </a:endParaRPr>
          </a:p>
        </p:txBody>
      </p:sp>
      <p:sp>
        <p:nvSpPr>
          <p:cNvPr id="363" name="Google Shape;363;p34"/>
          <p:cNvSpPr/>
          <p:nvPr/>
        </p:nvSpPr>
        <p:spPr>
          <a:xfrm rot="-5400000">
            <a:off x="8826600" y="4836124"/>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4"/>
          <p:cNvGrpSpPr/>
          <p:nvPr/>
        </p:nvGrpSpPr>
        <p:grpSpPr>
          <a:xfrm flipH="1">
            <a:off x="8546318" y="-5241"/>
            <a:ext cx="522600" cy="3388797"/>
            <a:chOff x="14371" y="3509400"/>
            <a:chExt cx="522600" cy="1634100"/>
          </a:xfrm>
        </p:grpSpPr>
        <p:sp>
          <p:nvSpPr>
            <p:cNvPr id="365" name="Google Shape;365;p34"/>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4"/>
          <p:cNvSpPr/>
          <p:nvPr>
            <p:ph idx="2" type="pic"/>
          </p:nvPr>
        </p:nvSpPr>
        <p:spPr>
          <a:xfrm>
            <a:off x="0" y="980700"/>
            <a:ext cx="4102200" cy="31821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70" name="Shape 370"/>
        <p:cNvGrpSpPr/>
        <p:nvPr/>
      </p:nvGrpSpPr>
      <p:grpSpPr>
        <a:xfrm>
          <a:off x="0" y="0"/>
          <a:ext cx="0" cy="0"/>
          <a:chOff x="0" y="0"/>
          <a:chExt cx="0" cy="0"/>
        </a:xfrm>
      </p:grpSpPr>
      <p:grpSp>
        <p:nvGrpSpPr>
          <p:cNvPr id="371" name="Google Shape;371;p35"/>
          <p:cNvGrpSpPr/>
          <p:nvPr/>
        </p:nvGrpSpPr>
        <p:grpSpPr>
          <a:xfrm>
            <a:off x="81225" y="-5241"/>
            <a:ext cx="522600" cy="3388797"/>
            <a:chOff x="14371" y="3509400"/>
            <a:chExt cx="522600" cy="1634100"/>
          </a:xfrm>
        </p:grpSpPr>
        <p:sp>
          <p:nvSpPr>
            <p:cNvPr id="372" name="Google Shape;372;p35"/>
            <p:cNvSpPr/>
            <p:nvPr/>
          </p:nvSpPr>
          <p:spPr>
            <a:xfrm>
              <a:off x="143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1667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3191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471571"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5"/>
          <p:cNvSpPr/>
          <p:nvPr/>
        </p:nvSpPr>
        <p:spPr>
          <a:xfrm>
            <a:off x="8622153" y="-15609"/>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rot="5400000">
            <a:off x="7264492" y="3198163"/>
            <a:ext cx="370200" cy="3388797"/>
            <a:chOff x="8645897" y="3509400"/>
            <a:chExt cx="370200" cy="1634100"/>
          </a:xfrm>
        </p:grpSpPr>
        <p:sp>
          <p:nvSpPr>
            <p:cNvPr id="378" name="Google Shape;378;p35"/>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81" name="Shape 381"/>
        <p:cNvGrpSpPr/>
        <p:nvPr/>
      </p:nvGrpSpPr>
      <p:grpSpPr>
        <a:xfrm>
          <a:off x="0" y="0"/>
          <a:ext cx="0" cy="0"/>
          <a:chOff x="0" y="0"/>
          <a:chExt cx="0" cy="0"/>
        </a:xfrm>
      </p:grpSpPr>
      <p:sp>
        <p:nvSpPr>
          <p:cNvPr id="382" name="Google Shape;382;p36"/>
          <p:cNvSpPr/>
          <p:nvPr/>
        </p:nvSpPr>
        <p:spPr>
          <a:xfrm>
            <a:off x="-10353" y="-1035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rot="5400000">
            <a:off x="8836953" y="204443"/>
            <a:ext cx="532200" cy="1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6"/>
          <p:cNvGrpSpPr/>
          <p:nvPr/>
        </p:nvGrpSpPr>
        <p:grpSpPr>
          <a:xfrm rot="5400000">
            <a:off x="7264492" y="3198163"/>
            <a:ext cx="370200" cy="3388797"/>
            <a:chOff x="8645897" y="3509400"/>
            <a:chExt cx="370200" cy="1634100"/>
          </a:xfrm>
        </p:grpSpPr>
        <p:sp>
          <p:nvSpPr>
            <p:cNvPr id="385" name="Google Shape;385;p36"/>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6"/>
          <p:cNvGrpSpPr/>
          <p:nvPr/>
        </p:nvGrpSpPr>
        <p:grpSpPr>
          <a:xfrm rot="5400000">
            <a:off x="1498939" y="3198163"/>
            <a:ext cx="370200" cy="3388797"/>
            <a:chOff x="8645897" y="3509400"/>
            <a:chExt cx="370200" cy="1634100"/>
          </a:xfrm>
        </p:grpSpPr>
        <p:sp>
          <p:nvSpPr>
            <p:cNvPr id="389" name="Google Shape;389;p36"/>
            <p:cNvSpPr/>
            <p:nvPr/>
          </p:nvSpPr>
          <p:spPr>
            <a:xfrm>
              <a:off x="86458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87982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8950697" y="3509400"/>
              <a:ext cx="65400" cy="16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7750" y="365760"/>
            <a:ext cx="7708500" cy="54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Maven Pro Black"/>
              <a:buNone/>
              <a:defRPr sz="3000">
                <a:solidFill>
                  <a:schemeClr val="dk1"/>
                </a:solidFill>
                <a:latin typeface="Maven Pro Black"/>
                <a:ea typeface="Maven Pro Black"/>
                <a:cs typeface="Maven Pro Black"/>
                <a:sym typeface="Maven Pro Black"/>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p:txBody>
      </p:sp>
      <p:sp>
        <p:nvSpPr>
          <p:cNvPr id="52" name="Google Shape;52;p13"/>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indent="-304800" lvl="1" marL="9144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indent="-304800" lvl="2" marL="13716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indent="-304800" lvl="3" marL="18288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indent="-304800" lvl="4" marL="22860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indent="-304800" lvl="5" marL="27432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indent="-304800" lvl="6" marL="32004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indent="-304800" lvl="7" marL="36576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indent="-304800" lvl="8" marL="4114800" rtl="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0" Type="http://schemas.openxmlformats.org/officeDocument/2006/relationships/hyperlink" Target="https://www.prnewswire.com/news-releases/foot-locker-unveils-new-global-platform---the-heart-of-sneakers-301978158.html" TargetMode="External"/><Relationship Id="rId11" Type="http://schemas.openxmlformats.org/officeDocument/2006/relationships/hyperlink" Target="https://www.prnewswire.com/news-releases/foot-locker-inc-opens-new-state-of-the-art-distribution-center-301681543.html" TargetMode="External"/><Relationship Id="rId22" Type="http://schemas.openxmlformats.org/officeDocument/2006/relationships/hyperlink" Target="https://finance.yahoo.com/news/nike-just-wiped-out-more-than-900-million-of-foot-lockers-market-value-180334884.html" TargetMode="External"/><Relationship Id="rId10" Type="http://schemas.openxmlformats.org/officeDocument/2006/relationships/hyperlink" Target="https://www.footlocker-inc.com/content/flinc-aem-site/en/california-transparency-in-supply-chain.html" TargetMode="External"/><Relationship Id="rId21" Type="http://schemas.openxmlformats.org/officeDocument/2006/relationships/hyperlink" Target="https://finance.yahoo.com/video/nike-impacted-declining-foot-locker-200131078.html" TargetMode="External"/><Relationship Id="rId13" Type="http://schemas.openxmlformats.org/officeDocument/2006/relationships/hyperlink" Target="https://marketrealist.com/2016/06/analyzing-cogs-foot-lockers-supply-chain/" TargetMode="External"/><Relationship Id="rId12" Type="http://schemas.openxmlformats.org/officeDocument/2006/relationships/hyperlink" Target="https://www.cnn.com/2023/03/29/business/foot-locker-stores-closing-bed-bath-beyond/index.html#:~:text=Foot%20Locker%20will%20close%20400%20stores%20by%202026%20in%20malls.&amp;text=Mixed%2Duse%20A%20malls%20with,the%20retail%20real%20estate%20market." TargetMode="External"/><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footlocker-inc.com/content/dam/flincfoundation/footlockerinc_documents/annual-reports/Foot%20Locker%202023%20Proxy%20FINAL-POST.pdf" TargetMode="External"/><Relationship Id="rId4" Type="http://schemas.openxmlformats.org/officeDocument/2006/relationships/hyperlink" Target="https://www.footlocker-inc.com/content/dam/flincfoundation/footlockerinc_documents/annual-reports/Foot%20Locker%202022%20Annual%20Report%20FINAL%20FINAL%20POST.pdf" TargetMode="External"/><Relationship Id="rId9" Type="http://schemas.openxmlformats.org/officeDocument/2006/relationships/hyperlink" Target="https://www.supplychaindive.com/news/Foot-Locker-Distribution-Center-Reno-Nevada-40-million-dollar-investment/637445/" TargetMode="External"/><Relationship Id="rId15" Type="http://schemas.openxmlformats.org/officeDocument/2006/relationships/hyperlink" Target="https://www.modernretail.co/operations/foot-lockers-ongoing-inventory-challenges-drove-a-sales-dip/" TargetMode="External"/><Relationship Id="rId14" Type="http://schemas.openxmlformats.org/officeDocument/2006/relationships/hyperlink" Target="https://seekingalpha.com/article/4398195-foot-locker-growth-prospects-are" TargetMode="External"/><Relationship Id="rId17" Type="http://schemas.openxmlformats.org/officeDocument/2006/relationships/hyperlink" Target="https://abcnews.go.com/Business/foot-locker-announces-plan-close-400-stores-2026/story?id=98052043" TargetMode="External"/><Relationship Id="rId16" Type="http://schemas.openxmlformats.org/officeDocument/2006/relationships/hyperlink" Target="https://www.globaldata.com/company-profile/foot-locker-inc/" TargetMode="External"/><Relationship Id="rId5" Type="http://schemas.openxmlformats.org/officeDocument/2006/relationships/hyperlink" Target="https://www.digitalcommerce360.com/2023/03/22/foot-locker-sets-goal-to-make-25-of-sales-digital-by-2026/" TargetMode="External"/><Relationship Id="rId19" Type="http://schemas.openxmlformats.org/officeDocument/2006/relationships/hyperlink" Target="https://www.thestreet.com/retail/foot-locker-is-making-a-move-that-will-disappoint" TargetMode="External"/><Relationship Id="rId6" Type="http://schemas.openxmlformats.org/officeDocument/2006/relationships/hyperlink" Target="https://retailwire.com/discussion/foot-locker-has-a-ways-to-go-in-upping-its-omnichannel-game/" TargetMode="External"/><Relationship Id="rId18" Type="http://schemas.openxmlformats.org/officeDocument/2006/relationships/hyperlink" Target="https://www.prnewswire.com/news-releases/nba-and-foot-locker-announce-multiyear-partnership-301991003.html" TargetMode="External"/><Relationship Id="rId7" Type="http://schemas.openxmlformats.org/officeDocument/2006/relationships/hyperlink" Target="https://www.retaildive.com/news/foot-locker-inventory-visibility-earnings/645937/" TargetMode="External"/><Relationship Id="rId8" Type="http://schemas.openxmlformats.org/officeDocument/2006/relationships/hyperlink" Target="https://www.supplychaindive.com/news/foot-locker-inventory-visibility-earnings/64585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p:nvPr/>
        </p:nvSpPr>
        <p:spPr>
          <a:xfrm>
            <a:off x="5485100"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7"/>
          <p:cNvGrpSpPr/>
          <p:nvPr/>
        </p:nvGrpSpPr>
        <p:grpSpPr>
          <a:xfrm>
            <a:off x="5553825" y="130"/>
            <a:ext cx="2808600" cy="3137145"/>
            <a:chOff x="5858625" y="3509400"/>
            <a:chExt cx="2808600" cy="1634100"/>
          </a:xfrm>
        </p:grpSpPr>
        <p:sp>
          <p:nvSpPr>
            <p:cNvPr id="398" name="Google Shape;398;p37"/>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7"/>
          <p:cNvSpPr txBox="1"/>
          <p:nvPr>
            <p:ph type="ctrTitle"/>
          </p:nvPr>
        </p:nvSpPr>
        <p:spPr>
          <a:xfrm>
            <a:off x="682625" y="1110925"/>
            <a:ext cx="5396100" cy="18219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100"/>
              <a:t>Foot Locker</a:t>
            </a:r>
            <a:r>
              <a:rPr lang="en" sz="6700"/>
              <a:t> </a:t>
            </a:r>
            <a:endParaRPr sz="6700"/>
          </a:p>
          <a:p>
            <a:pPr indent="0" lvl="0" marL="0" rtl="0" algn="l">
              <a:lnSpc>
                <a:spcPct val="100000"/>
              </a:lnSpc>
              <a:spcBef>
                <a:spcPts val="0"/>
              </a:spcBef>
              <a:spcAft>
                <a:spcPts val="0"/>
              </a:spcAft>
              <a:buNone/>
            </a:pPr>
            <a:r>
              <a:rPr lang="en" sz="3900">
                <a:solidFill>
                  <a:srgbClr val="E52935"/>
                </a:solidFill>
              </a:rPr>
              <a:t>&amp; its Supply Chain</a:t>
            </a:r>
            <a:endParaRPr sz="3900">
              <a:solidFill>
                <a:srgbClr val="E52935"/>
              </a:solidFill>
            </a:endParaRPr>
          </a:p>
        </p:txBody>
      </p:sp>
      <p:sp>
        <p:nvSpPr>
          <p:cNvPr id="418" name="Google Shape;418;p37"/>
          <p:cNvSpPr txBox="1"/>
          <p:nvPr>
            <p:ph idx="1" type="subTitle"/>
          </p:nvPr>
        </p:nvSpPr>
        <p:spPr>
          <a:xfrm>
            <a:off x="682625" y="3048200"/>
            <a:ext cx="4556100" cy="615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400"/>
              <a:t>Sophie Birk, Yinuo He, Brandon Ying, Shagun Modi, Shasti Santhayapalayam Venkittaswamy, Shiv Agarwal</a:t>
            </a:r>
            <a:endParaRPr sz="1400"/>
          </a:p>
        </p:txBody>
      </p:sp>
      <p:pic>
        <p:nvPicPr>
          <p:cNvPr id="419" name="Google Shape;419;p37"/>
          <p:cNvPicPr preferRelativeResize="0"/>
          <p:nvPr/>
        </p:nvPicPr>
        <p:blipFill rotWithShape="1">
          <a:blip r:embed="rId3">
            <a:alphaModFix/>
          </a:blip>
          <a:srcRect b="0" l="0" r="0" t="0"/>
          <a:stretch/>
        </p:blipFill>
        <p:spPr>
          <a:xfrm>
            <a:off x="5968188" y="3507725"/>
            <a:ext cx="2692626" cy="1635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6"/>
          <p:cNvSpPr txBox="1"/>
          <p:nvPr>
            <p:ph type="title"/>
          </p:nvPr>
        </p:nvSpPr>
        <p:spPr>
          <a:xfrm>
            <a:off x="720000" y="3657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 But Suppliers</a:t>
            </a:r>
            <a:endParaRPr/>
          </a:p>
        </p:txBody>
      </p:sp>
      <p:sp>
        <p:nvSpPr>
          <p:cNvPr id="588" name="Google Shape;588;p46"/>
          <p:cNvSpPr txBox="1"/>
          <p:nvPr>
            <p:ph idx="4294967295" type="subTitle"/>
          </p:nvPr>
        </p:nvSpPr>
        <p:spPr>
          <a:xfrm>
            <a:off x="848980" y="1030450"/>
            <a:ext cx="3550500" cy="365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52935"/>
                </a:solidFill>
                <a:latin typeface="Maven Pro Black"/>
                <a:ea typeface="Maven Pro Black"/>
                <a:cs typeface="Maven Pro Black"/>
                <a:sym typeface="Maven Pro Black"/>
              </a:rPr>
              <a:t>Biggest Supplier - Nike</a:t>
            </a:r>
            <a:endParaRPr sz="2000">
              <a:solidFill>
                <a:srgbClr val="E52935"/>
              </a:solidFill>
              <a:latin typeface="Maven Pro Black"/>
              <a:ea typeface="Maven Pro Black"/>
              <a:cs typeface="Maven Pro Black"/>
              <a:sym typeface="Maven Pro Black"/>
            </a:endParaRPr>
          </a:p>
        </p:txBody>
      </p:sp>
      <p:sp>
        <p:nvSpPr>
          <p:cNvPr id="589" name="Google Shape;589;p46"/>
          <p:cNvSpPr txBox="1"/>
          <p:nvPr>
            <p:ph idx="4294967295" type="subTitle"/>
          </p:nvPr>
        </p:nvSpPr>
        <p:spPr>
          <a:xfrm>
            <a:off x="844925" y="1396150"/>
            <a:ext cx="4523700" cy="82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Nike is Foot Locker's primary supplier of a wide range of athletic shoes, apparel and accessories.</a:t>
            </a:r>
            <a:endParaRPr sz="1600"/>
          </a:p>
        </p:txBody>
      </p:sp>
      <p:sp>
        <p:nvSpPr>
          <p:cNvPr id="590" name="Google Shape;590;p46"/>
          <p:cNvSpPr txBox="1"/>
          <p:nvPr>
            <p:ph idx="4294967295" type="subTitle"/>
          </p:nvPr>
        </p:nvSpPr>
        <p:spPr>
          <a:xfrm>
            <a:off x="844925" y="2054454"/>
            <a:ext cx="35586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E52935"/>
                </a:solidFill>
                <a:latin typeface="Maven Pro Black"/>
                <a:ea typeface="Maven Pro Black"/>
                <a:cs typeface="Maven Pro Black"/>
                <a:sym typeface="Maven Pro Black"/>
              </a:rPr>
              <a:t>Key Strategy Relationship</a:t>
            </a:r>
            <a:endParaRPr sz="2000">
              <a:solidFill>
                <a:srgbClr val="E52935"/>
              </a:solidFill>
              <a:latin typeface="Maven Pro Black"/>
              <a:ea typeface="Maven Pro Black"/>
              <a:cs typeface="Maven Pro Black"/>
              <a:sym typeface="Maven Pro Black"/>
            </a:endParaRPr>
          </a:p>
        </p:txBody>
      </p:sp>
      <p:sp>
        <p:nvSpPr>
          <p:cNvPr id="591" name="Google Shape;591;p46"/>
          <p:cNvSpPr txBox="1"/>
          <p:nvPr>
            <p:ph idx="4294967295" type="subTitle"/>
          </p:nvPr>
        </p:nvSpPr>
        <p:spPr>
          <a:xfrm>
            <a:off x="844925" y="2571750"/>
            <a:ext cx="7388700" cy="2646000"/>
          </a:xfrm>
          <a:prstGeom prst="rect">
            <a:avLst/>
          </a:prstGeom>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sz="1600"/>
              <a:t>Product Offering:</a:t>
            </a:r>
            <a:r>
              <a:rPr lang="en" sz="1600"/>
              <a:t> Nike products, including iconic athletic shoes such as the Air Max and Air Jordan lines, are an integral part of Foot Locker's product offering.</a:t>
            </a:r>
            <a:endParaRPr sz="1600"/>
          </a:p>
          <a:p>
            <a:pPr indent="0" lvl="0" marL="0" marR="0" rtl="0" algn="just">
              <a:lnSpc>
                <a:spcPct val="100000"/>
              </a:lnSpc>
              <a:spcBef>
                <a:spcPts val="1000"/>
              </a:spcBef>
              <a:spcAft>
                <a:spcPts val="0"/>
              </a:spcAft>
              <a:buNone/>
            </a:pPr>
            <a:r>
              <a:rPr b="1" lang="en" sz="1600"/>
              <a:t>Distribution partner:</a:t>
            </a:r>
            <a:r>
              <a:rPr lang="en" sz="1600"/>
              <a:t> Foot Locker is a key distribution channel for Nike, providing an extensive retail network where consumers can purchase Nike products.</a:t>
            </a:r>
            <a:endParaRPr sz="1600"/>
          </a:p>
          <a:p>
            <a:pPr indent="0" lvl="0" marL="0" marR="0" rtl="0" algn="just">
              <a:lnSpc>
                <a:spcPct val="100000"/>
              </a:lnSpc>
              <a:spcBef>
                <a:spcPts val="1000"/>
              </a:spcBef>
              <a:spcAft>
                <a:spcPts val="0"/>
              </a:spcAft>
              <a:buNone/>
            </a:pPr>
            <a:r>
              <a:rPr b="1" lang="en" sz="1600"/>
              <a:t>Promotions and Discounts: </a:t>
            </a:r>
            <a:r>
              <a:rPr lang="en" sz="1600"/>
              <a:t>Actively promotes products through marketing campaigns and in-store displays.</a:t>
            </a:r>
            <a:endParaRPr sz="1600"/>
          </a:p>
          <a:p>
            <a:pPr indent="0" lvl="0" marL="0" marR="0" rtl="0" algn="just">
              <a:lnSpc>
                <a:spcPct val="100000"/>
              </a:lnSpc>
              <a:spcBef>
                <a:spcPts val="1000"/>
              </a:spcBef>
              <a:spcAft>
                <a:spcPts val="1000"/>
              </a:spcAft>
              <a:buNone/>
            </a:pPr>
            <a:r>
              <a:rPr b="1" lang="en" sz="1600"/>
              <a:t>Deeper Level of Cooperation: </a:t>
            </a:r>
            <a:r>
              <a:rPr lang="en" sz="1600"/>
              <a:t>Available</a:t>
            </a:r>
            <a:r>
              <a:rPr lang="en" sz="1600"/>
              <a:t> in the out of stock products at Nike.</a:t>
            </a:r>
            <a:endParaRPr sz="1600"/>
          </a:p>
        </p:txBody>
      </p:sp>
      <p:sp>
        <p:nvSpPr>
          <p:cNvPr id="592" name="Google Shape;592;p46"/>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93" name="Google Shape;593;p46"/>
          <p:cNvSpPr/>
          <p:nvPr/>
        </p:nvSpPr>
        <p:spPr>
          <a:xfrm>
            <a:off x="8524075" y="49812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7"/>
          <p:cNvSpPr/>
          <p:nvPr/>
        </p:nvSpPr>
        <p:spPr>
          <a:xfrm flipH="1">
            <a:off x="-64225"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47"/>
          <p:cNvGrpSpPr/>
          <p:nvPr/>
        </p:nvGrpSpPr>
        <p:grpSpPr>
          <a:xfrm flipH="1">
            <a:off x="717250" y="3509400"/>
            <a:ext cx="2808600" cy="1634100"/>
            <a:chOff x="5858625" y="3509400"/>
            <a:chExt cx="2808600" cy="1634100"/>
          </a:xfrm>
        </p:grpSpPr>
        <p:sp>
          <p:nvSpPr>
            <p:cNvPr id="600" name="Google Shape;600;p47"/>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47"/>
          <p:cNvSpPr txBox="1"/>
          <p:nvPr>
            <p:ph type="title"/>
          </p:nvPr>
        </p:nvSpPr>
        <p:spPr>
          <a:xfrm>
            <a:off x="4531475" y="2200025"/>
            <a:ext cx="3597000" cy="12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Foot Locker’s Supply Chain Strategies</a:t>
            </a:r>
            <a:endParaRPr/>
          </a:p>
        </p:txBody>
      </p:sp>
      <p:sp>
        <p:nvSpPr>
          <p:cNvPr id="620" name="Google Shape;620;p47"/>
          <p:cNvSpPr txBox="1"/>
          <p:nvPr>
            <p:ph idx="2" type="title"/>
          </p:nvPr>
        </p:nvSpPr>
        <p:spPr>
          <a:xfrm>
            <a:off x="5781275" y="946525"/>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21" name="Google Shape;621;p47"/>
          <p:cNvSpPr/>
          <p:nvPr/>
        </p:nvSpPr>
        <p:spPr>
          <a:xfrm>
            <a:off x="6058150" y="36497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idx="4" type="title"/>
          </p:nvPr>
        </p:nvSpPr>
        <p:spPr>
          <a:xfrm>
            <a:off x="0" y="365750"/>
            <a:ext cx="86514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Foot Locker’s Procurement/Supply Strategy:</a:t>
            </a:r>
            <a:endParaRPr sz="2900"/>
          </a:p>
        </p:txBody>
      </p:sp>
      <p:sp>
        <p:nvSpPr>
          <p:cNvPr id="627" name="Google Shape;627;p48"/>
          <p:cNvSpPr txBox="1"/>
          <p:nvPr>
            <p:ph idx="1" type="subTitle"/>
          </p:nvPr>
        </p:nvSpPr>
        <p:spPr>
          <a:xfrm>
            <a:off x="855300" y="4348000"/>
            <a:ext cx="7433400" cy="645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1400"/>
              <a:t>To offer a large selection of brands for customers to choose from, Foot Locker purchases finished goods (footwear) from several suppliers (retailers).</a:t>
            </a:r>
            <a:endParaRPr sz="1400"/>
          </a:p>
        </p:txBody>
      </p:sp>
      <p:pic>
        <p:nvPicPr>
          <p:cNvPr id="628" name="Google Shape;628;p48"/>
          <p:cNvPicPr preferRelativeResize="0"/>
          <p:nvPr/>
        </p:nvPicPr>
        <p:blipFill>
          <a:blip r:embed="rId3">
            <a:alphaModFix/>
          </a:blip>
          <a:stretch>
            <a:fillRect/>
          </a:stretch>
        </p:blipFill>
        <p:spPr>
          <a:xfrm>
            <a:off x="1449516" y="990650"/>
            <a:ext cx="6244971" cy="3227351"/>
          </a:xfrm>
          <a:prstGeom prst="rect">
            <a:avLst/>
          </a:prstGeom>
          <a:noFill/>
          <a:ln>
            <a:noFill/>
          </a:ln>
        </p:spPr>
      </p:pic>
      <p:sp>
        <p:nvSpPr>
          <p:cNvPr id="629" name="Google Shape;629;p48"/>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30" name="Google Shape;630;p48"/>
          <p:cNvSpPr/>
          <p:nvPr/>
        </p:nvSpPr>
        <p:spPr>
          <a:xfrm>
            <a:off x="8531700" y="493920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9"/>
          <p:cNvSpPr txBox="1"/>
          <p:nvPr>
            <p:ph idx="1" type="subTitle"/>
          </p:nvPr>
        </p:nvSpPr>
        <p:spPr>
          <a:xfrm>
            <a:off x="4713950" y="1389900"/>
            <a:ext cx="3443400" cy="2758800"/>
          </a:xfrm>
          <a:prstGeom prst="rect">
            <a:avLst/>
          </a:prstGeom>
          <a:ln cap="flat" cmpd="sng" w="38100">
            <a:solidFill>
              <a:srgbClr val="E5293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800"/>
              <a:t>   Nike: A Strategic Partner</a:t>
            </a:r>
            <a:endParaRPr b="1" sz="1800"/>
          </a:p>
          <a:p>
            <a:pPr indent="-317500" lvl="0" marL="457200" rtl="0" algn="l">
              <a:lnSpc>
                <a:spcPct val="130000"/>
              </a:lnSpc>
              <a:spcBef>
                <a:spcPts val="0"/>
              </a:spcBef>
              <a:spcAft>
                <a:spcPts val="0"/>
              </a:spcAft>
              <a:buSzPts val="1400"/>
              <a:buChar char="➔"/>
            </a:pPr>
            <a:r>
              <a:rPr lang="en" sz="1400"/>
              <a:t>Biggest supplier</a:t>
            </a:r>
            <a:endParaRPr sz="1400"/>
          </a:p>
          <a:p>
            <a:pPr indent="-317500" lvl="0" marL="457200" rtl="0" algn="l">
              <a:lnSpc>
                <a:spcPct val="130000"/>
              </a:lnSpc>
              <a:spcBef>
                <a:spcPts val="0"/>
              </a:spcBef>
              <a:spcAft>
                <a:spcPts val="0"/>
              </a:spcAft>
              <a:buSzPts val="1400"/>
              <a:buChar char="➔"/>
            </a:pPr>
            <a:r>
              <a:rPr lang="en" sz="1400"/>
              <a:t>Nike drives profitability </a:t>
            </a:r>
            <a:endParaRPr sz="1400"/>
          </a:p>
          <a:p>
            <a:pPr indent="-317500" lvl="1" marL="914400" rtl="0" algn="l">
              <a:lnSpc>
                <a:spcPct val="130000"/>
              </a:lnSpc>
              <a:spcBef>
                <a:spcPts val="0"/>
              </a:spcBef>
              <a:spcAft>
                <a:spcPts val="0"/>
              </a:spcAft>
              <a:buSzPts val="1400"/>
              <a:buChar char="◆"/>
            </a:pPr>
            <a:r>
              <a:rPr lang="en" sz="1400"/>
              <a:t>~70% of sales</a:t>
            </a:r>
            <a:endParaRPr sz="1400"/>
          </a:p>
          <a:p>
            <a:pPr indent="-317500" lvl="0" marL="457200" rtl="0" algn="l">
              <a:lnSpc>
                <a:spcPct val="130000"/>
              </a:lnSpc>
              <a:spcBef>
                <a:spcPts val="0"/>
              </a:spcBef>
              <a:spcAft>
                <a:spcPts val="0"/>
              </a:spcAft>
              <a:buSzPts val="1400"/>
              <a:buChar char="➔"/>
            </a:pPr>
            <a:r>
              <a:rPr lang="en" sz="1400"/>
              <a:t>Supply base change</a:t>
            </a:r>
            <a:endParaRPr sz="1400"/>
          </a:p>
          <a:p>
            <a:pPr indent="-317500" lvl="1" marL="914400" rtl="0" algn="l">
              <a:lnSpc>
                <a:spcPct val="130000"/>
              </a:lnSpc>
              <a:spcBef>
                <a:spcPts val="0"/>
              </a:spcBef>
              <a:spcAft>
                <a:spcPts val="0"/>
              </a:spcAft>
              <a:buSzPts val="1400"/>
              <a:buChar char="◆"/>
            </a:pPr>
            <a:r>
              <a:rPr lang="en" sz="1400"/>
              <a:t>55% of purchases in 2023 vs. 75% in 2020</a:t>
            </a:r>
            <a:endParaRPr sz="1400"/>
          </a:p>
          <a:p>
            <a:pPr indent="-317500" lvl="0" marL="457200" rtl="0" algn="l">
              <a:lnSpc>
                <a:spcPct val="130000"/>
              </a:lnSpc>
              <a:spcBef>
                <a:spcPts val="0"/>
              </a:spcBef>
              <a:spcAft>
                <a:spcPts val="0"/>
              </a:spcAft>
              <a:buSzPts val="1400"/>
              <a:buChar char="➔"/>
            </a:pPr>
            <a:r>
              <a:rPr lang="en" sz="1400"/>
              <a:t>Nike expands own DTC</a:t>
            </a:r>
            <a:endParaRPr sz="1400"/>
          </a:p>
          <a:p>
            <a:pPr indent="-317500" lvl="0" marL="457200" rtl="0" algn="l">
              <a:lnSpc>
                <a:spcPct val="130000"/>
              </a:lnSpc>
              <a:spcBef>
                <a:spcPts val="0"/>
              </a:spcBef>
              <a:spcAft>
                <a:spcPts val="0"/>
              </a:spcAft>
              <a:buSzPts val="1400"/>
              <a:buChar char="➔"/>
            </a:pPr>
            <a:r>
              <a:rPr lang="en" sz="1400"/>
              <a:t>Foot Locker expands brand offering</a:t>
            </a:r>
            <a:endParaRPr sz="1400"/>
          </a:p>
        </p:txBody>
      </p:sp>
      <p:sp>
        <p:nvSpPr>
          <p:cNvPr id="636" name="Google Shape;636;p49"/>
          <p:cNvSpPr txBox="1"/>
          <p:nvPr>
            <p:ph idx="4" type="title"/>
          </p:nvPr>
        </p:nvSpPr>
        <p:spPr>
          <a:xfrm>
            <a:off x="0" y="365750"/>
            <a:ext cx="85317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Foot Locker’s Procurement/Supply Strategy:</a:t>
            </a:r>
            <a:endParaRPr sz="2900"/>
          </a:p>
        </p:txBody>
      </p:sp>
      <p:sp>
        <p:nvSpPr>
          <p:cNvPr id="637" name="Google Shape;637;p49"/>
          <p:cNvSpPr txBox="1"/>
          <p:nvPr>
            <p:ph idx="1" type="subTitle"/>
          </p:nvPr>
        </p:nvSpPr>
        <p:spPr>
          <a:xfrm>
            <a:off x="790950" y="1389900"/>
            <a:ext cx="3664200" cy="31257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E52935"/>
              </a:buClr>
              <a:buSzPts val="1800"/>
              <a:buChar char="●"/>
            </a:pPr>
            <a:r>
              <a:rPr b="1" lang="en" sz="1800"/>
              <a:t>Pros</a:t>
            </a:r>
            <a:r>
              <a:rPr lang="en" sz="1800"/>
              <a:t>: </a:t>
            </a:r>
            <a:endParaRPr sz="1800"/>
          </a:p>
          <a:p>
            <a:pPr indent="-317500" lvl="1" marL="914400" rtl="0" algn="l">
              <a:lnSpc>
                <a:spcPct val="130000"/>
              </a:lnSpc>
              <a:spcBef>
                <a:spcPts val="0"/>
              </a:spcBef>
              <a:spcAft>
                <a:spcPts val="0"/>
              </a:spcAft>
              <a:buSzPts val="1400"/>
              <a:buChar char="○"/>
            </a:pPr>
            <a:r>
              <a:rPr lang="en" sz="1400"/>
              <a:t>Brand recognition</a:t>
            </a:r>
            <a:endParaRPr sz="1400"/>
          </a:p>
          <a:p>
            <a:pPr indent="-317500" lvl="1" marL="914400" rtl="0" algn="l">
              <a:lnSpc>
                <a:spcPct val="130000"/>
              </a:lnSpc>
              <a:spcBef>
                <a:spcPts val="0"/>
              </a:spcBef>
              <a:spcAft>
                <a:spcPts val="0"/>
              </a:spcAft>
              <a:buSzPts val="1400"/>
              <a:buChar char="○"/>
            </a:pPr>
            <a:r>
              <a:rPr lang="en" sz="1400"/>
              <a:t>Broad assortment</a:t>
            </a:r>
            <a:endParaRPr sz="1400"/>
          </a:p>
          <a:p>
            <a:pPr indent="-317500" lvl="1" marL="914400" rtl="0" algn="l">
              <a:lnSpc>
                <a:spcPct val="130000"/>
              </a:lnSpc>
              <a:spcBef>
                <a:spcPts val="0"/>
              </a:spcBef>
              <a:spcAft>
                <a:spcPts val="0"/>
              </a:spcAft>
              <a:buSzPts val="1400"/>
              <a:buChar char="○"/>
            </a:pPr>
            <a:r>
              <a:rPr lang="en" sz="1400"/>
              <a:t>Purchase discounts</a:t>
            </a:r>
            <a:endParaRPr sz="1400"/>
          </a:p>
          <a:p>
            <a:pPr indent="-317500" lvl="1" marL="914400" rtl="0" algn="l">
              <a:lnSpc>
                <a:spcPct val="130000"/>
              </a:lnSpc>
              <a:spcBef>
                <a:spcPts val="0"/>
              </a:spcBef>
              <a:spcAft>
                <a:spcPts val="0"/>
              </a:spcAft>
              <a:buSzPts val="1400"/>
              <a:buChar char="○"/>
            </a:pPr>
            <a:r>
              <a:rPr lang="en" sz="1400"/>
              <a:t>‘Special’ product availability</a:t>
            </a:r>
            <a:endParaRPr sz="1400"/>
          </a:p>
          <a:p>
            <a:pPr indent="0" lvl="0" marL="0" rtl="0" algn="l">
              <a:lnSpc>
                <a:spcPct val="130000"/>
              </a:lnSpc>
              <a:spcBef>
                <a:spcPts val="0"/>
              </a:spcBef>
              <a:spcAft>
                <a:spcPts val="0"/>
              </a:spcAft>
              <a:buNone/>
            </a:pPr>
            <a:r>
              <a:t/>
            </a:r>
            <a:endParaRPr sz="800"/>
          </a:p>
          <a:p>
            <a:pPr indent="-342900" lvl="0" marL="457200" rtl="0" algn="l">
              <a:lnSpc>
                <a:spcPct val="130000"/>
              </a:lnSpc>
              <a:spcBef>
                <a:spcPts val="0"/>
              </a:spcBef>
              <a:spcAft>
                <a:spcPts val="0"/>
              </a:spcAft>
              <a:buClr>
                <a:srgbClr val="E52935"/>
              </a:buClr>
              <a:buSzPts val="1800"/>
              <a:buChar char="●"/>
            </a:pPr>
            <a:r>
              <a:rPr b="1" lang="en" sz="1800"/>
              <a:t>Cons</a:t>
            </a:r>
            <a:r>
              <a:rPr lang="en" sz="1800"/>
              <a:t>:</a:t>
            </a:r>
            <a:endParaRPr sz="1800"/>
          </a:p>
          <a:p>
            <a:pPr indent="-317500" lvl="1" marL="914400" rtl="0" algn="l">
              <a:lnSpc>
                <a:spcPct val="130000"/>
              </a:lnSpc>
              <a:spcBef>
                <a:spcPts val="0"/>
              </a:spcBef>
              <a:spcAft>
                <a:spcPts val="0"/>
              </a:spcAft>
              <a:buSzPts val="1400"/>
              <a:buChar char="○"/>
            </a:pPr>
            <a:r>
              <a:rPr lang="en" sz="1400"/>
              <a:t>Supplier dependence</a:t>
            </a:r>
            <a:endParaRPr sz="1400"/>
          </a:p>
          <a:p>
            <a:pPr indent="-317500" lvl="1" marL="914400" rtl="0" algn="l">
              <a:lnSpc>
                <a:spcPct val="130000"/>
              </a:lnSpc>
              <a:spcBef>
                <a:spcPts val="0"/>
              </a:spcBef>
              <a:spcAft>
                <a:spcPts val="0"/>
              </a:spcAft>
              <a:buSzPts val="1400"/>
              <a:buChar char="○"/>
            </a:pPr>
            <a:r>
              <a:rPr lang="en" sz="1400"/>
              <a:t>Breadth, but not depth</a:t>
            </a:r>
            <a:endParaRPr sz="1400"/>
          </a:p>
          <a:p>
            <a:pPr indent="-317500" lvl="1" marL="914400" rtl="0" algn="l">
              <a:lnSpc>
                <a:spcPct val="130000"/>
              </a:lnSpc>
              <a:spcBef>
                <a:spcPts val="0"/>
              </a:spcBef>
              <a:spcAft>
                <a:spcPts val="0"/>
              </a:spcAft>
              <a:buSzPts val="1400"/>
              <a:buChar char="○"/>
            </a:pPr>
            <a:r>
              <a:rPr lang="en" sz="1400"/>
              <a:t>Competitor-supplier tension</a:t>
            </a:r>
            <a:endParaRPr sz="1400"/>
          </a:p>
        </p:txBody>
      </p:sp>
      <p:sp>
        <p:nvSpPr>
          <p:cNvPr id="638" name="Google Shape;638;p49"/>
          <p:cNvSpPr/>
          <p:nvPr/>
        </p:nvSpPr>
        <p:spPr>
          <a:xfrm>
            <a:off x="118100" y="4690800"/>
            <a:ext cx="476700" cy="4527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9"/>
          <p:cNvGrpSpPr/>
          <p:nvPr/>
        </p:nvGrpSpPr>
        <p:grpSpPr>
          <a:xfrm>
            <a:off x="221920" y="4791019"/>
            <a:ext cx="268383" cy="251219"/>
            <a:chOff x="-5254775" y="3631325"/>
            <a:chExt cx="296950" cy="292625"/>
          </a:xfrm>
        </p:grpSpPr>
        <p:sp>
          <p:nvSpPr>
            <p:cNvPr id="640" name="Google Shape;640;p4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49"/>
          <p:cNvSpPr/>
          <p:nvPr/>
        </p:nvSpPr>
        <p:spPr>
          <a:xfrm>
            <a:off x="8531700" y="490680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648" name="Google Shape;648;p49"/>
          <p:cNvPicPr preferRelativeResize="0"/>
          <p:nvPr/>
        </p:nvPicPr>
        <p:blipFill>
          <a:blip r:embed="rId3">
            <a:alphaModFix/>
          </a:blip>
          <a:stretch>
            <a:fillRect/>
          </a:stretch>
        </p:blipFill>
        <p:spPr>
          <a:xfrm>
            <a:off x="7683025" y="1580526"/>
            <a:ext cx="329100" cy="117099"/>
          </a:xfrm>
          <a:prstGeom prst="rect">
            <a:avLst/>
          </a:prstGeom>
          <a:noFill/>
          <a:ln>
            <a:noFill/>
          </a:ln>
        </p:spPr>
      </p:pic>
      <p:sp>
        <p:nvSpPr>
          <p:cNvPr id="649" name="Google Shape;649;p49"/>
          <p:cNvSpPr txBox="1"/>
          <p:nvPr>
            <p:ph idx="1" type="subTitle"/>
          </p:nvPr>
        </p:nvSpPr>
        <p:spPr>
          <a:xfrm>
            <a:off x="846550" y="4614600"/>
            <a:ext cx="7433400" cy="384900"/>
          </a:xfrm>
          <a:prstGeom prst="rect">
            <a:avLst/>
          </a:prstGeom>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i="1" lang="en" sz="1300"/>
              <a:t>Can Foot Locker still survive without </a:t>
            </a:r>
            <a:r>
              <a:rPr i="1" lang="en" sz="1300"/>
              <a:t>its #1 supplier, Nike? </a:t>
            </a:r>
            <a:endParaRPr i="1" sz="1300"/>
          </a:p>
        </p:txBody>
      </p:sp>
      <p:sp>
        <p:nvSpPr>
          <p:cNvPr id="650" name="Google Shape;650;p49"/>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0"/>
          <p:cNvSpPr txBox="1"/>
          <p:nvPr>
            <p:ph idx="4" type="title"/>
          </p:nvPr>
        </p:nvSpPr>
        <p:spPr>
          <a:xfrm>
            <a:off x="614146" y="925225"/>
            <a:ext cx="7591800" cy="507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100">
                <a:solidFill>
                  <a:srgbClr val="E52935"/>
                </a:solidFill>
              </a:rPr>
              <a:t>Capital Investment for Inventory Capabilities </a:t>
            </a:r>
            <a:endParaRPr sz="2100">
              <a:solidFill>
                <a:srgbClr val="E52935"/>
              </a:solidFill>
            </a:endParaRPr>
          </a:p>
        </p:txBody>
      </p:sp>
      <p:sp>
        <p:nvSpPr>
          <p:cNvPr id="656" name="Google Shape;656;p50"/>
          <p:cNvSpPr txBox="1"/>
          <p:nvPr>
            <p:ph type="title"/>
          </p:nvPr>
        </p:nvSpPr>
        <p:spPr>
          <a:xfrm>
            <a:off x="130025" y="300325"/>
            <a:ext cx="8305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Foot Locker’s Inventory Management Strategy:</a:t>
            </a:r>
            <a:endParaRPr sz="2700"/>
          </a:p>
        </p:txBody>
      </p:sp>
      <p:sp>
        <p:nvSpPr>
          <p:cNvPr id="657" name="Google Shape;657;p50"/>
          <p:cNvSpPr txBox="1"/>
          <p:nvPr>
            <p:ph idx="1" type="subTitle"/>
          </p:nvPr>
        </p:nvSpPr>
        <p:spPr>
          <a:xfrm>
            <a:off x="614150" y="1320450"/>
            <a:ext cx="7440300" cy="125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00"/>
              <a:t>To increase by 50% over next 4 years</a:t>
            </a:r>
            <a:endParaRPr sz="1400"/>
          </a:p>
          <a:p>
            <a:pPr indent="0" lvl="0" marL="0" rtl="0" algn="l">
              <a:lnSpc>
                <a:spcPct val="140000"/>
              </a:lnSpc>
              <a:spcBef>
                <a:spcPts val="0"/>
              </a:spcBef>
              <a:spcAft>
                <a:spcPts val="0"/>
              </a:spcAft>
              <a:buNone/>
            </a:pPr>
            <a:r>
              <a:rPr lang="en" sz="1400"/>
              <a:t>Invested in </a:t>
            </a:r>
            <a:r>
              <a:rPr lang="en" sz="1400" u="sng"/>
              <a:t>advanced tracking system</a:t>
            </a:r>
            <a:r>
              <a:rPr lang="en" sz="1400"/>
              <a:t> with RFID tags for increased inventory visibility</a:t>
            </a:r>
            <a:endParaRPr sz="1400"/>
          </a:p>
          <a:p>
            <a:pPr indent="-317500" lvl="0" marL="914400" rtl="0" algn="l">
              <a:lnSpc>
                <a:spcPct val="140000"/>
              </a:lnSpc>
              <a:spcBef>
                <a:spcPts val="0"/>
              </a:spcBef>
              <a:spcAft>
                <a:spcPts val="0"/>
              </a:spcAft>
              <a:buSzPts val="1400"/>
              <a:buChar char="➔"/>
            </a:pPr>
            <a:r>
              <a:rPr lang="en" sz="1400"/>
              <a:t>T</a:t>
            </a:r>
            <a:r>
              <a:rPr lang="en" sz="1400"/>
              <a:t>racks </a:t>
            </a:r>
            <a:r>
              <a:rPr lang="en" sz="1400"/>
              <a:t>product</a:t>
            </a:r>
            <a:r>
              <a:rPr lang="en" sz="1400"/>
              <a:t> across DC’s, stores &amp; online in real time</a:t>
            </a:r>
            <a:endParaRPr sz="1400"/>
          </a:p>
          <a:p>
            <a:pPr indent="-317500" lvl="0" marL="914400" rtl="0" algn="l">
              <a:lnSpc>
                <a:spcPct val="140000"/>
              </a:lnSpc>
              <a:spcBef>
                <a:spcPts val="0"/>
              </a:spcBef>
              <a:spcAft>
                <a:spcPts val="0"/>
              </a:spcAft>
              <a:buSzPts val="1400"/>
              <a:buChar char="➔"/>
            </a:pPr>
            <a:r>
              <a:rPr lang="en" sz="1400"/>
              <a:t>Handheld devices for store associates</a:t>
            </a:r>
            <a:endParaRPr sz="1400"/>
          </a:p>
        </p:txBody>
      </p:sp>
      <p:sp>
        <p:nvSpPr>
          <p:cNvPr id="658" name="Google Shape;658;p50"/>
          <p:cNvSpPr txBox="1"/>
          <p:nvPr>
            <p:ph idx="4294967295" type="subTitle"/>
          </p:nvPr>
        </p:nvSpPr>
        <p:spPr>
          <a:xfrm>
            <a:off x="614150" y="2614850"/>
            <a:ext cx="3700800" cy="1881000"/>
          </a:xfrm>
          <a:prstGeom prst="rect">
            <a:avLst/>
          </a:prstGeom>
        </p:spPr>
        <p:txBody>
          <a:bodyPr anchorCtr="0" anchor="t" bIns="91425" lIns="91425" spcFirstLastPara="1" rIns="91425" wrap="square" tIns="91425">
            <a:spAutoFit/>
          </a:bodyPr>
          <a:lstStyle/>
          <a:p>
            <a:pPr indent="-342900" lvl="0" marL="457200" rtl="0" algn="l">
              <a:lnSpc>
                <a:spcPct val="130000"/>
              </a:lnSpc>
              <a:spcBef>
                <a:spcPts val="0"/>
              </a:spcBef>
              <a:spcAft>
                <a:spcPts val="0"/>
              </a:spcAft>
              <a:buClr>
                <a:srgbClr val="E52935"/>
              </a:buClr>
              <a:buSzPts val="1800"/>
              <a:buChar char="●"/>
            </a:pPr>
            <a:r>
              <a:rPr b="1" lang="en" sz="1800"/>
              <a:t>Pros</a:t>
            </a:r>
            <a:r>
              <a:rPr lang="en" sz="1800"/>
              <a:t>: </a:t>
            </a:r>
            <a:endParaRPr sz="1800"/>
          </a:p>
          <a:p>
            <a:pPr indent="-317500" lvl="1" marL="914400" rtl="0" algn="l">
              <a:lnSpc>
                <a:spcPct val="130000"/>
              </a:lnSpc>
              <a:spcBef>
                <a:spcPts val="0"/>
              </a:spcBef>
              <a:spcAft>
                <a:spcPts val="0"/>
              </a:spcAft>
              <a:buSzPts val="1400"/>
              <a:buChar char="○"/>
            </a:pPr>
            <a:r>
              <a:rPr lang="en" sz="1400"/>
              <a:t>Visibility over thousands of SKUs</a:t>
            </a:r>
            <a:endParaRPr sz="1400"/>
          </a:p>
          <a:p>
            <a:pPr indent="-317500" lvl="1" marL="914400" rtl="0" algn="l">
              <a:lnSpc>
                <a:spcPct val="130000"/>
              </a:lnSpc>
              <a:spcBef>
                <a:spcPts val="0"/>
              </a:spcBef>
              <a:spcAft>
                <a:spcPts val="0"/>
              </a:spcAft>
              <a:buSzPts val="1400"/>
              <a:buChar char="○"/>
            </a:pPr>
            <a:r>
              <a:rPr lang="en" sz="1400"/>
              <a:t>Customers/employees are aware of product availability</a:t>
            </a:r>
            <a:endParaRPr sz="1400"/>
          </a:p>
          <a:p>
            <a:pPr indent="-317500" lvl="1" marL="914400" rtl="0" algn="l">
              <a:lnSpc>
                <a:spcPct val="130000"/>
              </a:lnSpc>
              <a:spcBef>
                <a:spcPts val="0"/>
              </a:spcBef>
              <a:spcAft>
                <a:spcPts val="0"/>
              </a:spcAft>
              <a:buSzPts val="1400"/>
              <a:buChar char="○"/>
            </a:pPr>
            <a:r>
              <a:rPr lang="en" sz="1400"/>
              <a:t>Perpetual review system</a:t>
            </a:r>
            <a:endParaRPr sz="1400"/>
          </a:p>
          <a:p>
            <a:pPr indent="-317500" lvl="1" marL="914400" rtl="0" algn="l">
              <a:lnSpc>
                <a:spcPct val="130000"/>
              </a:lnSpc>
              <a:spcBef>
                <a:spcPts val="0"/>
              </a:spcBef>
              <a:spcAft>
                <a:spcPts val="0"/>
              </a:spcAft>
              <a:buSzPts val="1400"/>
              <a:buChar char="○"/>
            </a:pPr>
            <a:r>
              <a:rPr lang="en" sz="1400"/>
              <a:t>Omnichannel focus </a:t>
            </a:r>
            <a:endParaRPr sz="1400"/>
          </a:p>
        </p:txBody>
      </p:sp>
      <p:sp>
        <p:nvSpPr>
          <p:cNvPr id="659" name="Google Shape;659;p50"/>
          <p:cNvSpPr txBox="1"/>
          <p:nvPr>
            <p:ph idx="4294967295" type="subTitle"/>
          </p:nvPr>
        </p:nvSpPr>
        <p:spPr>
          <a:xfrm>
            <a:off x="4572000" y="2614850"/>
            <a:ext cx="3700800" cy="1320600"/>
          </a:xfrm>
          <a:prstGeom prst="rect">
            <a:avLst/>
          </a:prstGeom>
        </p:spPr>
        <p:txBody>
          <a:bodyPr anchorCtr="0" anchor="t" bIns="91425" lIns="91425" spcFirstLastPara="1" rIns="91425" wrap="square" tIns="91425">
            <a:spAutoFit/>
          </a:bodyPr>
          <a:lstStyle/>
          <a:p>
            <a:pPr indent="-342900" lvl="0" marL="457200" rtl="0" algn="l">
              <a:lnSpc>
                <a:spcPct val="130000"/>
              </a:lnSpc>
              <a:spcBef>
                <a:spcPts val="0"/>
              </a:spcBef>
              <a:spcAft>
                <a:spcPts val="0"/>
              </a:spcAft>
              <a:buClr>
                <a:srgbClr val="E52935"/>
              </a:buClr>
              <a:buSzPts val="1800"/>
              <a:buChar char="●"/>
            </a:pPr>
            <a:r>
              <a:rPr b="1" lang="en" sz="1800"/>
              <a:t>Cons</a:t>
            </a:r>
            <a:r>
              <a:rPr lang="en" sz="1800"/>
              <a:t>: </a:t>
            </a:r>
            <a:endParaRPr sz="1800"/>
          </a:p>
          <a:p>
            <a:pPr indent="-317500" lvl="1" marL="914400" rtl="0" algn="l">
              <a:lnSpc>
                <a:spcPct val="130000"/>
              </a:lnSpc>
              <a:spcBef>
                <a:spcPts val="0"/>
              </a:spcBef>
              <a:spcAft>
                <a:spcPts val="0"/>
              </a:spcAft>
              <a:buSzPts val="1400"/>
              <a:buChar char="○"/>
            </a:pPr>
            <a:r>
              <a:rPr lang="en" sz="1400"/>
              <a:t>Big investment</a:t>
            </a:r>
            <a:endParaRPr sz="1400"/>
          </a:p>
          <a:p>
            <a:pPr indent="-317500" lvl="1" marL="914400" rtl="0" algn="l">
              <a:lnSpc>
                <a:spcPct val="130000"/>
              </a:lnSpc>
              <a:spcBef>
                <a:spcPts val="0"/>
              </a:spcBef>
              <a:spcAft>
                <a:spcPts val="0"/>
              </a:spcAft>
              <a:buSzPts val="1400"/>
              <a:buChar char="○"/>
            </a:pPr>
            <a:r>
              <a:rPr lang="en" sz="1400"/>
              <a:t>Increased visibility </a:t>
            </a:r>
            <a:r>
              <a:rPr i="1" lang="en" sz="1400"/>
              <a:t>does not </a:t>
            </a:r>
            <a:r>
              <a:rPr lang="en" sz="1400"/>
              <a:t>guarantee sales</a:t>
            </a:r>
            <a:endParaRPr sz="1400"/>
          </a:p>
        </p:txBody>
      </p:sp>
      <p:sp>
        <p:nvSpPr>
          <p:cNvPr id="660" name="Google Shape;660;p50"/>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61" name="Google Shape;661;p50"/>
          <p:cNvSpPr/>
          <p:nvPr/>
        </p:nvSpPr>
        <p:spPr>
          <a:xfrm>
            <a:off x="8481025" y="4973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grpSp>
        <p:nvGrpSpPr>
          <p:cNvPr id="662" name="Google Shape;662;p50"/>
          <p:cNvGrpSpPr/>
          <p:nvPr/>
        </p:nvGrpSpPr>
        <p:grpSpPr>
          <a:xfrm>
            <a:off x="7172910" y="2194427"/>
            <a:ext cx="585669" cy="602421"/>
            <a:chOff x="-6689825" y="3992050"/>
            <a:chExt cx="293025" cy="291250"/>
          </a:xfrm>
        </p:grpSpPr>
        <p:sp>
          <p:nvSpPr>
            <p:cNvPr id="663" name="Google Shape;663;p5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50"/>
          <p:cNvSpPr/>
          <p:nvPr/>
        </p:nvSpPr>
        <p:spPr>
          <a:xfrm>
            <a:off x="-53800" y="4590875"/>
            <a:ext cx="37008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idx="4" type="title"/>
          </p:nvPr>
        </p:nvSpPr>
        <p:spPr>
          <a:xfrm>
            <a:off x="365771" y="849025"/>
            <a:ext cx="7591800" cy="507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100">
                <a:solidFill>
                  <a:srgbClr val="E52935"/>
                </a:solidFill>
              </a:rPr>
              <a:t>Global Distribution Capabilities</a:t>
            </a:r>
            <a:endParaRPr sz="2100">
              <a:solidFill>
                <a:srgbClr val="E52935"/>
              </a:solidFill>
            </a:endParaRPr>
          </a:p>
        </p:txBody>
      </p:sp>
      <p:sp>
        <p:nvSpPr>
          <p:cNvPr id="681" name="Google Shape;681;p51"/>
          <p:cNvSpPr txBox="1"/>
          <p:nvPr>
            <p:ph type="title"/>
          </p:nvPr>
        </p:nvSpPr>
        <p:spPr>
          <a:xfrm>
            <a:off x="130025" y="300325"/>
            <a:ext cx="8305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Foot Locker’s Distribution Strategy:</a:t>
            </a:r>
            <a:endParaRPr sz="2700"/>
          </a:p>
        </p:txBody>
      </p:sp>
      <p:sp>
        <p:nvSpPr>
          <p:cNvPr id="682" name="Google Shape;682;p51"/>
          <p:cNvSpPr txBox="1"/>
          <p:nvPr>
            <p:ph idx="1" type="subTitle"/>
          </p:nvPr>
        </p:nvSpPr>
        <p:spPr>
          <a:xfrm>
            <a:off x="30825" y="1320450"/>
            <a:ext cx="5266500" cy="3731100"/>
          </a:xfrm>
          <a:prstGeom prst="rect">
            <a:avLst/>
          </a:prstGeom>
        </p:spPr>
        <p:txBody>
          <a:bodyPr anchorCtr="0" anchor="t" bIns="91425" lIns="91425" spcFirstLastPara="1" rIns="91425" wrap="square" tIns="91425">
            <a:spAutoFit/>
          </a:bodyPr>
          <a:lstStyle/>
          <a:p>
            <a:pPr indent="0" lvl="0" marL="0" marR="0" rtl="0" algn="l">
              <a:lnSpc>
                <a:spcPct val="140000"/>
              </a:lnSpc>
              <a:spcBef>
                <a:spcPts val="0"/>
              </a:spcBef>
              <a:spcAft>
                <a:spcPts val="0"/>
              </a:spcAft>
              <a:buNone/>
            </a:pPr>
            <a:r>
              <a:rPr lang="en">
                <a:highlight>
                  <a:srgbClr val="FFFFFF"/>
                </a:highlight>
              </a:rPr>
              <a:t>Operates </a:t>
            </a:r>
            <a:r>
              <a:rPr b="1" lang="en">
                <a:highlight>
                  <a:srgbClr val="FFFFFF"/>
                </a:highlight>
              </a:rPr>
              <a:t>5 distribution centers</a:t>
            </a:r>
            <a:r>
              <a:rPr lang="en">
                <a:highlight>
                  <a:srgbClr val="FFFFFF"/>
                </a:highlight>
              </a:rPr>
              <a:t> around the world</a:t>
            </a:r>
            <a:endParaRPr>
              <a:highlight>
                <a:srgbClr val="FFFFFF"/>
              </a:highlight>
            </a:endParaRPr>
          </a:p>
          <a:p>
            <a:pPr indent="-304800" lvl="0" marL="457200" marR="0" rtl="0" algn="l">
              <a:lnSpc>
                <a:spcPct val="140000"/>
              </a:lnSpc>
              <a:spcBef>
                <a:spcPts val="0"/>
              </a:spcBef>
              <a:spcAft>
                <a:spcPts val="0"/>
              </a:spcAft>
              <a:buSzPts val="1200"/>
              <a:buChar char="➔"/>
            </a:pPr>
            <a:r>
              <a:rPr b="1" lang="en">
                <a:highlight>
                  <a:srgbClr val="FFFFFF"/>
                </a:highlight>
              </a:rPr>
              <a:t>Three</a:t>
            </a:r>
            <a:r>
              <a:rPr lang="en">
                <a:highlight>
                  <a:srgbClr val="FFFFFF"/>
                </a:highlight>
              </a:rPr>
              <a:t> distribution centers, serving the US, Australia, and Europe</a:t>
            </a:r>
            <a:endParaRPr>
              <a:highlight>
                <a:srgbClr val="FFFFFF"/>
              </a:highlight>
            </a:endParaRPr>
          </a:p>
          <a:p>
            <a:pPr indent="-304800" lvl="1" marL="914400" marR="0" rtl="0" algn="l">
              <a:lnSpc>
                <a:spcPct val="140000"/>
              </a:lnSpc>
              <a:spcBef>
                <a:spcPts val="0"/>
              </a:spcBef>
              <a:spcAft>
                <a:spcPts val="0"/>
              </a:spcAft>
              <a:buSzPts val="1200"/>
              <a:buChar char="◆"/>
            </a:pPr>
            <a:r>
              <a:rPr lang="en" sz="1200">
                <a:highlight>
                  <a:srgbClr val="FFFFFF"/>
                </a:highlight>
              </a:rPr>
              <a:t>2 centralized distribution centers → </a:t>
            </a:r>
            <a:r>
              <a:rPr b="1" lang="en" sz="1200">
                <a:highlight>
                  <a:srgbClr val="FFFFFF"/>
                </a:highlight>
              </a:rPr>
              <a:t>3-hub</a:t>
            </a:r>
            <a:r>
              <a:rPr lang="en" sz="1200">
                <a:highlight>
                  <a:srgbClr val="FFFFFF"/>
                </a:highlight>
              </a:rPr>
              <a:t> regional distribution center</a:t>
            </a:r>
            <a:endParaRPr sz="1200">
              <a:highlight>
                <a:srgbClr val="FFFFFF"/>
              </a:highlight>
            </a:endParaRPr>
          </a:p>
          <a:p>
            <a:pPr indent="-304800" lvl="1" marL="914400" marR="0" rtl="0" algn="l">
              <a:lnSpc>
                <a:spcPct val="140000"/>
              </a:lnSpc>
              <a:spcBef>
                <a:spcPts val="0"/>
              </a:spcBef>
              <a:spcAft>
                <a:spcPts val="0"/>
              </a:spcAft>
              <a:buSzPts val="1200"/>
              <a:buChar char="◆"/>
            </a:pPr>
            <a:r>
              <a:rPr b="1" lang="en" sz="1200">
                <a:highlight>
                  <a:srgbClr val="FFFFFF"/>
                </a:highlight>
              </a:rPr>
              <a:t>95% of customers </a:t>
            </a:r>
            <a:r>
              <a:rPr lang="en" sz="1200">
                <a:highlight>
                  <a:srgbClr val="FFFFFF"/>
                </a:highlight>
              </a:rPr>
              <a:t>and Foot Locker stores are within </a:t>
            </a:r>
            <a:r>
              <a:rPr b="1" lang="en" sz="1200">
                <a:highlight>
                  <a:srgbClr val="FFFFFF"/>
                </a:highlight>
              </a:rPr>
              <a:t>two days</a:t>
            </a:r>
            <a:r>
              <a:rPr lang="en" sz="1200">
                <a:highlight>
                  <a:srgbClr val="FFFFFF"/>
                </a:highlight>
              </a:rPr>
              <a:t> of the company’s product.</a:t>
            </a:r>
            <a:endParaRPr sz="1200">
              <a:highlight>
                <a:srgbClr val="FFFFFF"/>
              </a:highlight>
            </a:endParaRPr>
          </a:p>
          <a:p>
            <a:pPr indent="-304800" lvl="0" marL="457200" rtl="0" algn="l">
              <a:lnSpc>
                <a:spcPct val="140000"/>
              </a:lnSpc>
              <a:spcBef>
                <a:spcPts val="0"/>
              </a:spcBef>
              <a:spcAft>
                <a:spcPts val="0"/>
              </a:spcAft>
              <a:buSzPts val="1200"/>
              <a:buChar char="➔"/>
            </a:pPr>
            <a:r>
              <a:rPr lang="en">
                <a:highlight>
                  <a:schemeClr val="lt1"/>
                </a:highlight>
              </a:rPr>
              <a:t>620 Foot Locker and Champs Sports stores outside the US</a:t>
            </a:r>
            <a:endParaRPr>
              <a:highlight>
                <a:schemeClr val="lt1"/>
              </a:highlight>
            </a:endParaRPr>
          </a:p>
          <a:p>
            <a:pPr indent="-304800" lvl="1" marL="914400" rtl="0" algn="l">
              <a:lnSpc>
                <a:spcPct val="140000"/>
              </a:lnSpc>
              <a:spcBef>
                <a:spcPts val="0"/>
              </a:spcBef>
              <a:spcAft>
                <a:spcPts val="0"/>
              </a:spcAft>
              <a:buSzPts val="1200"/>
              <a:buChar char="◆"/>
            </a:pPr>
            <a:r>
              <a:rPr lang="en" sz="1200">
                <a:highlight>
                  <a:schemeClr val="lt1"/>
                </a:highlight>
              </a:rPr>
              <a:t> 377 in Europe, 168 in Canada and 75 in Australia </a:t>
            </a:r>
            <a:endParaRPr>
              <a:highlight>
                <a:srgbClr val="FFFFFF"/>
              </a:highlight>
            </a:endParaRPr>
          </a:p>
          <a:p>
            <a:pPr indent="-304800" lvl="0" marL="457200" marR="0" rtl="0" algn="l">
              <a:lnSpc>
                <a:spcPct val="140000"/>
              </a:lnSpc>
              <a:spcBef>
                <a:spcPts val="0"/>
              </a:spcBef>
              <a:spcAft>
                <a:spcPts val="0"/>
              </a:spcAft>
              <a:buSzPts val="1200"/>
              <a:buChar char="➔"/>
            </a:pPr>
            <a:r>
              <a:rPr lang="en">
                <a:highlight>
                  <a:srgbClr val="FFFFFF"/>
                </a:highlight>
              </a:rPr>
              <a:t>Approximately </a:t>
            </a:r>
            <a:r>
              <a:rPr b="1" lang="en">
                <a:highlight>
                  <a:srgbClr val="FFFFFF"/>
                </a:highlight>
              </a:rPr>
              <a:t>19% of sales</a:t>
            </a:r>
            <a:r>
              <a:rPr lang="en">
                <a:highlight>
                  <a:srgbClr val="FFFFFF"/>
                </a:highlight>
              </a:rPr>
              <a:t> generated in international markets last year</a:t>
            </a:r>
            <a:endParaRPr>
              <a:highlight>
                <a:srgbClr val="FFFFFF"/>
              </a:highlight>
            </a:endParaRPr>
          </a:p>
          <a:p>
            <a:pPr indent="-304800" lvl="0" marL="457200" rtl="0" algn="l">
              <a:lnSpc>
                <a:spcPct val="140000"/>
              </a:lnSpc>
              <a:spcBef>
                <a:spcPts val="0"/>
              </a:spcBef>
              <a:spcAft>
                <a:spcPts val="0"/>
              </a:spcAft>
              <a:buSzPts val="1200"/>
              <a:buChar char="➔"/>
            </a:pPr>
            <a:r>
              <a:rPr lang="en">
                <a:highlight>
                  <a:srgbClr val="FFFFFF"/>
                </a:highlight>
              </a:rPr>
              <a:t>Lead time of </a:t>
            </a:r>
            <a:r>
              <a:rPr b="1" lang="en">
                <a:highlight>
                  <a:srgbClr val="FFFFFF"/>
                </a:highlight>
              </a:rPr>
              <a:t>3-5 days </a:t>
            </a:r>
            <a:r>
              <a:rPr lang="en">
                <a:highlight>
                  <a:srgbClr val="FFFFFF"/>
                </a:highlight>
              </a:rPr>
              <a:t>for customers, expedited same-day shipping offered</a:t>
            </a:r>
            <a:endParaRPr>
              <a:highlight>
                <a:srgbClr val="FFFFFF"/>
              </a:highlight>
            </a:endParaRPr>
          </a:p>
          <a:p>
            <a:pPr indent="0" lvl="0" marL="0" marR="0" rtl="0" algn="l">
              <a:lnSpc>
                <a:spcPct val="140000"/>
              </a:lnSpc>
              <a:spcBef>
                <a:spcPts val="0"/>
              </a:spcBef>
              <a:spcAft>
                <a:spcPts val="0"/>
              </a:spcAft>
              <a:buNone/>
            </a:pPr>
            <a:r>
              <a:t/>
            </a:r>
            <a:endParaRPr>
              <a:highlight>
                <a:srgbClr val="FFFFFF"/>
              </a:highlight>
            </a:endParaRPr>
          </a:p>
          <a:p>
            <a:pPr indent="0" lvl="0" marL="457200" marR="0" rtl="0" algn="l">
              <a:lnSpc>
                <a:spcPct val="140000"/>
              </a:lnSpc>
              <a:spcBef>
                <a:spcPts val="0"/>
              </a:spcBef>
              <a:spcAft>
                <a:spcPts val="0"/>
              </a:spcAft>
              <a:buNone/>
            </a:pPr>
            <a:r>
              <a:t/>
            </a:r>
            <a:endParaRPr>
              <a:highlight>
                <a:srgbClr val="FFFFFF"/>
              </a:highlight>
            </a:endParaRPr>
          </a:p>
        </p:txBody>
      </p:sp>
      <p:sp>
        <p:nvSpPr>
          <p:cNvPr id="683" name="Google Shape;683;p51"/>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84" name="Google Shape;684;p51"/>
          <p:cNvSpPr/>
          <p:nvPr/>
        </p:nvSpPr>
        <p:spPr>
          <a:xfrm>
            <a:off x="8481025" y="4973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85" name="Google Shape;685;p51"/>
          <p:cNvSpPr/>
          <p:nvPr/>
        </p:nvSpPr>
        <p:spPr>
          <a:xfrm>
            <a:off x="-53800" y="4590875"/>
            <a:ext cx="37008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686" name="Google Shape;686;p51"/>
          <p:cNvPicPr preferRelativeResize="0"/>
          <p:nvPr/>
        </p:nvPicPr>
        <p:blipFill>
          <a:blip r:embed="rId3">
            <a:alphaModFix/>
          </a:blip>
          <a:stretch>
            <a:fillRect/>
          </a:stretch>
        </p:blipFill>
        <p:spPr>
          <a:xfrm>
            <a:off x="5429162" y="892975"/>
            <a:ext cx="3051874" cy="1831124"/>
          </a:xfrm>
          <a:prstGeom prst="rect">
            <a:avLst/>
          </a:prstGeom>
          <a:noFill/>
          <a:ln>
            <a:noFill/>
          </a:ln>
        </p:spPr>
      </p:pic>
      <p:pic>
        <p:nvPicPr>
          <p:cNvPr id="687" name="Google Shape;687;p51"/>
          <p:cNvPicPr preferRelativeResize="0"/>
          <p:nvPr/>
        </p:nvPicPr>
        <p:blipFill>
          <a:blip r:embed="rId4">
            <a:alphaModFix/>
          </a:blip>
          <a:stretch>
            <a:fillRect/>
          </a:stretch>
        </p:blipFill>
        <p:spPr>
          <a:xfrm>
            <a:off x="5297325" y="2908907"/>
            <a:ext cx="3752800" cy="18794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2"/>
          <p:cNvSpPr txBox="1"/>
          <p:nvPr>
            <p:ph idx="4" type="title"/>
          </p:nvPr>
        </p:nvSpPr>
        <p:spPr>
          <a:xfrm>
            <a:off x="614146" y="925225"/>
            <a:ext cx="7591800" cy="507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100">
                <a:solidFill>
                  <a:srgbClr val="E52935"/>
                </a:solidFill>
              </a:rPr>
              <a:t> Online Retail Distribution</a:t>
            </a:r>
            <a:endParaRPr sz="2100">
              <a:solidFill>
                <a:srgbClr val="E52935"/>
              </a:solidFill>
            </a:endParaRPr>
          </a:p>
        </p:txBody>
      </p:sp>
      <p:sp>
        <p:nvSpPr>
          <p:cNvPr id="693" name="Google Shape;693;p52"/>
          <p:cNvSpPr txBox="1"/>
          <p:nvPr>
            <p:ph type="title"/>
          </p:nvPr>
        </p:nvSpPr>
        <p:spPr>
          <a:xfrm>
            <a:off x="130025" y="300325"/>
            <a:ext cx="8305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Foot Locker’s Distribution Strategy:</a:t>
            </a:r>
            <a:endParaRPr sz="2700"/>
          </a:p>
        </p:txBody>
      </p:sp>
      <p:sp>
        <p:nvSpPr>
          <p:cNvPr id="694" name="Google Shape;694;p52"/>
          <p:cNvSpPr txBox="1"/>
          <p:nvPr>
            <p:ph idx="1" type="subTitle"/>
          </p:nvPr>
        </p:nvSpPr>
        <p:spPr>
          <a:xfrm>
            <a:off x="436600" y="1396650"/>
            <a:ext cx="7961100" cy="33105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1400"/>
              </a:spcBef>
              <a:spcAft>
                <a:spcPts val="0"/>
              </a:spcAft>
              <a:buClr>
                <a:srgbClr val="0A0A0A"/>
              </a:buClr>
              <a:buSzPts val="1200"/>
              <a:buChar char="➔"/>
            </a:pPr>
            <a:r>
              <a:rPr lang="en">
                <a:solidFill>
                  <a:srgbClr val="0A0A0A"/>
                </a:solidFill>
                <a:highlight>
                  <a:srgbClr val="FFFFFF"/>
                </a:highlight>
              </a:rPr>
              <a:t> </a:t>
            </a:r>
            <a:r>
              <a:rPr b="1" lang="en">
                <a:solidFill>
                  <a:srgbClr val="0A0A0A"/>
                </a:solidFill>
                <a:highlight>
                  <a:srgbClr val="FFFFFF"/>
                </a:highlight>
              </a:rPr>
              <a:t>“Lace Up”</a:t>
            </a:r>
            <a:r>
              <a:rPr lang="en">
                <a:solidFill>
                  <a:srgbClr val="0A0A0A"/>
                </a:solidFill>
                <a:highlight>
                  <a:srgbClr val="FFFFFF"/>
                </a:highlight>
              </a:rPr>
              <a:t> priorities: </a:t>
            </a:r>
            <a:endParaRPr>
              <a:solidFill>
                <a:srgbClr val="0A0A0A"/>
              </a:solidFill>
              <a:highlight>
                <a:srgbClr val="FFFFFF"/>
              </a:highlight>
            </a:endParaRPr>
          </a:p>
          <a:p>
            <a:pPr indent="-304800" lvl="0" marL="914400" rtl="0" algn="l">
              <a:lnSpc>
                <a:spcPct val="115000"/>
              </a:lnSpc>
              <a:spcBef>
                <a:spcPts val="0"/>
              </a:spcBef>
              <a:spcAft>
                <a:spcPts val="0"/>
              </a:spcAft>
              <a:buClr>
                <a:srgbClr val="0A0A0A"/>
              </a:buClr>
              <a:buSzPts val="1200"/>
              <a:buAutoNum type="arabicParenR"/>
            </a:pPr>
            <a:r>
              <a:rPr b="1" lang="en">
                <a:solidFill>
                  <a:srgbClr val="0A0A0A"/>
                </a:solidFill>
                <a:highlight>
                  <a:srgbClr val="FFFFFF"/>
                </a:highlight>
              </a:rPr>
              <a:t>Expanding</a:t>
            </a:r>
            <a:r>
              <a:rPr lang="en">
                <a:solidFill>
                  <a:srgbClr val="0A0A0A"/>
                </a:solidFill>
                <a:highlight>
                  <a:srgbClr val="FFFFFF"/>
                </a:highlight>
              </a:rPr>
              <a:t> sneaker culture, </a:t>
            </a:r>
            <a:endParaRPr>
              <a:solidFill>
                <a:srgbClr val="0A0A0A"/>
              </a:solidFill>
              <a:highlight>
                <a:srgbClr val="FFFFFF"/>
              </a:highlight>
            </a:endParaRPr>
          </a:p>
          <a:p>
            <a:pPr indent="-304800" lvl="0" marL="914400" rtl="0" algn="l">
              <a:lnSpc>
                <a:spcPct val="115000"/>
              </a:lnSpc>
              <a:spcBef>
                <a:spcPts val="0"/>
              </a:spcBef>
              <a:spcAft>
                <a:spcPts val="0"/>
              </a:spcAft>
              <a:buClr>
                <a:srgbClr val="0A0A0A"/>
              </a:buClr>
              <a:buSzPts val="1200"/>
              <a:buAutoNum type="arabicParenR"/>
            </a:pPr>
            <a:r>
              <a:rPr b="1" lang="en">
                <a:solidFill>
                  <a:srgbClr val="0A0A0A"/>
                </a:solidFill>
                <a:highlight>
                  <a:srgbClr val="FFFFFF"/>
                </a:highlight>
              </a:rPr>
              <a:t>refreshing</a:t>
            </a:r>
            <a:r>
              <a:rPr lang="en">
                <a:solidFill>
                  <a:srgbClr val="0A0A0A"/>
                </a:solidFill>
                <a:highlight>
                  <a:srgbClr val="FFFFFF"/>
                </a:highlight>
              </a:rPr>
              <a:t> its portfolio, </a:t>
            </a:r>
            <a:endParaRPr>
              <a:solidFill>
                <a:srgbClr val="0A0A0A"/>
              </a:solidFill>
              <a:highlight>
                <a:srgbClr val="FFFFFF"/>
              </a:highlight>
            </a:endParaRPr>
          </a:p>
          <a:p>
            <a:pPr indent="-304800" lvl="0" marL="914400" rtl="0" algn="l">
              <a:lnSpc>
                <a:spcPct val="115000"/>
              </a:lnSpc>
              <a:spcBef>
                <a:spcPts val="0"/>
              </a:spcBef>
              <a:spcAft>
                <a:spcPts val="0"/>
              </a:spcAft>
              <a:buClr>
                <a:srgbClr val="0A0A0A"/>
              </a:buClr>
              <a:buSzPts val="1200"/>
              <a:buAutoNum type="arabicParenR"/>
            </a:pPr>
            <a:r>
              <a:rPr b="1" lang="en">
                <a:solidFill>
                  <a:srgbClr val="0A0A0A"/>
                </a:solidFill>
                <a:highlight>
                  <a:srgbClr val="FFFFFF"/>
                </a:highlight>
              </a:rPr>
              <a:t>deepening relationships </a:t>
            </a:r>
            <a:r>
              <a:rPr lang="en">
                <a:solidFill>
                  <a:srgbClr val="0A0A0A"/>
                </a:solidFill>
                <a:highlight>
                  <a:srgbClr val="FFFFFF"/>
                </a:highlight>
              </a:rPr>
              <a:t>with customers, and </a:t>
            </a:r>
            <a:endParaRPr>
              <a:solidFill>
                <a:srgbClr val="0A0A0A"/>
              </a:solidFill>
              <a:highlight>
                <a:srgbClr val="FFFFFF"/>
              </a:highlight>
            </a:endParaRPr>
          </a:p>
          <a:p>
            <a:pPr indent="-304800" lvl="0" marL="914400" rtl="0" algn="l">
              <a:lnSpc>
                <a:spcPct val="115000"/>
              </a:lnSpc>
              <a:spcBef>
                <a:spcPts val="0"/>
              </a:spcBef>
              <a:spcAft>
                <a:spcPts val="0"/>
              </a:spcAft>
              <a:buClr>
                <a:srgbClr val="0A0A0A"/>
              </a:buClr>
              <a:buSzPts val="1200"/>
              <a:buAutoNum type="arabicParenR"/>
            </a:pPr>
            <a:r>
              <a:rPr b="1" lang="en">
                <a:solidFill>
                  <a:srgbClr val="0A0A0A"/>
                </a:solidFill>
                <a:highlight>
                  <a:srgbClr val="FFFFFF"/>
                </a:highlight>
              </a:rPr>
              <a:t>improving</a:t>
            </a:r>
            <a:r>
              <a:rPr lang="en">
                <a:solidFill>
                  <a:srgbClr val="0A0A0A"/>
                </a:solidFill>
                <a:highlight>
                  <a:srgbClr val="FFFFFF"/>
                </a:highlight>
              </a:rPr>
              <a:t> its omnichannel operations. </a:t>
            </a:r>
            <a:endParaRPr>
              <a:solidFill>
                <a:srgbClr val="0A0A0A"/>
              </a:solidFill>
              <a:highlight>
                <a:srgbClr val="FFFFFF"/>
              </a:highlight>
            </a:endParaRPr>
          </a:p>
          <a:p>
            <a:pPr indent="-304800" lvl="0" marL="457200" rtl="0" algn="l">
              <a:lnSpc>
                <a:spcPct val="115000"/>
              </a:lnSpc>
              <a:spcBef>
                <a:spcPts val="0"/>
              </a:spcBef>
              <a:spcAft>
                <a:spcPts val="0"/>
              </a:spcAft>
              <a:buClr>
                <a:srgbClr val="0A0A0A"/>
              </a:buClr>
              <a:buSzPts val="1200"/>
              <a:buChar char="➔"/>
            </a:pPr>
            <a:r>
              <a:rPr lang="en">
                <a:solidFill>
                  <a:srgbClr val="0A0A0A"/>
                </a:solidFill>
                <a:highlight>
                  <a:srgbClr val="FFFFFF"/>
                </a:highlight>
              </a:rPr>
              <a:t>Increase its average annual capital expenditure run rate by more than </a:t>
            </a:r>
            <a:r>
              <a:rPr b="1" lang="en">
                <a:solidFill>
                  <a:srgbClr val="0A0A0A"/>
                </a:solidFill>
                <a:highlight>
                  <a:srgbClr val="FFFFFF"/>
                </a:highlight>
              </a:rPr>
              <a:t>$50 million</a:t>
            </a:r>
            <a:r>
              <a:rPr lang="en">
                <a:solidFill>
                  <a:srgbClr val="0A0A0A"/>
                </a:solidFill>
                <a:highlight>
                  <a:srgbClr val="FFFFFF"/>
                </a:highlight>
              </a:rPr>
              <a:t> over the next few years, focusing on tech investment</a:t>
            </a:r>
            <a:endParaRPr>
              <a:solidFill>
                <a:srgbClr val="0A0A0A"/>
              </a:solidFill>
              <a:highlight>
                <a:srgbClr val="FFFFFF"/>
              </a:highlight>
            </a:endParaRPr>
          </a:p>
          <a:p>
            <a:pPr indent="-304800" lvl="0" marL="457200" rtl="0" algn="l">
              <a:lnSpc>
                <a:spcPct val="115000"/>
              </a:lnSpc>
              <a:spcBef>
                <a:spcPts val="0"/>
              </a:spcBef>
              <a:spcAft>
                <a:spcPts val="0"/>
              </a:spcAft>
              <a:buClr>
                <a:srgbClr val="0A0A0A"/>
              </a:buClr>
              <a:buSzPts val="1200"/>
              <a:buChar char="➔"/>
            </a:pPr>
            <a:r>
              <a:rPr lang="en">
                <a:solidFill>
                  <a:srgbClr val="0A0A0A"/>
                </a:solidFill>
                <a:highlight>
                  <a:srgbClr val="FFFFFF"/>
                </a:highlight>
              </a:rPr>
              <a:t>“Over the last decade, we have invested at a level </a:t>
            </a:r>
            <a:r>
              <a:rPr b="1" lang="en">
                <a:solidFill>
                  <a:srgbClr val="0A0A0A"/>
                </a:solidFill>
                <a:highlight>
                  <a:srgbClr val="FFFFFF"/>
                </a:highlight>
              </a:rPr>
              <a:t>below the industry benchmark,</a:t>
            </a:r>
            <a:r>
              <a:rPr lang="en">
                <a:solidFill>
                  <a:srgbClr val="0A0A0A"/>
                </a:solidFill>
                <a:highlight>
                  <a:srgbClr val="FFFFFF"/>
                </a:highlight>
              </a:rPr>
              <a:t>” Chief Operations Officer Elliott Rodgers said of the retailer’s tech investment. </a:t>
            </a:r>
            <a:endParaRPr>
              <a:solidFill>
                <a:srgbClr val="0A0A0A"/>
              </a:solidFill>
              <a:highlight>
                <a:srgbClr val="FFFFFF"/>
              </a:highlight>
            </a:endParaRPr>
          </a:p>
          <a:p>
            <a:pPr indent="-304800" lvl="0" marL="457200" rtl="0" algn="l">
              <a:lnSpc>
                <a:spcPct val="115000"/>
              </a:lnSpc>
              <a:spcBef>
                <a:spcPts val="0"/>
              </a:spcBef>
              <a:spcAft>
                <a:spcPts val="0"/>
              </a:spcAft>
              <a:buClr>
                <a:srgbClr val="0A0A0A"/>
              </a:buClr>
              <a:buSzPts val="1200"/>
              <a:buChar char="➔"/>
            </a:pPr>
            <a:r>
              <a:rPr lang="en">
                <a:solidFill>
                  <a:srgbClr val="0A0A0A"/>
                </a:solidFill>
                <a:highlight>
                  <a:srgbClr val="FFFFFF"/>
                </a:highlight>
              </a:rPr>
              <a:t>In 2022, </a:t>
            </a:r>
            <a:r>
              <a:rPr b="1" lang="en">
                <a:solidFill>
                  <a:srgbClr val="0A0A0A"/>
                </a:solidFill>
                <a:highlight>
                  <a:srgbClr val="FFFFFF"/>
                </a:highlight>
              </a:rPr>
              <a:t>over 80%</a:t>
            </a:r>
            <a:r>
              <a:rPr lang="en">
                <a:solidFill>
                  <a:srgbClr val="0A0A0A"/>
                </a:solidFill>
                <a:highlight>
                  <a:srgbClr val="FFFFFF"/>
                </a:highlight>
              </a:rPr>
              <a:t> of Foot Locker traffic came through mobile</a:t>
            </a:r>
            <a:endParaRPr sz="1200">
              <a:solidFill>
                <a:srgbClr val="0A0A0A"/>
              </a:solidFill>
              <a:highlight>
                <a:srgbClr val="FFFFFF"/>
              </a:highlight>
            </a:endParaRPr>
          </a:p>
          <a:p>
            <a:pPr indent="-304800" lvl="0" marL="457200" rtl="0" algn="l">
              <a:lnSpc>
                <a:spcPct val="115000"/>
              </a:lnSpc>
              <a:spcBef>
                <a:spcPts val="0"/>
              </a:spcBef>
              <a:spcAft>
                <a:spcPts val="0"/>
              </a:spcAft>
              <a:buClr>
                <a:srgbClr val="0A0A0A"/>
              </a:buClr>
              <a:buSzPts val="1200"/>
              <a:buChar char="➔"/>
            </a:pPr>
            <a:r>
              <a:rPr lang="en">
                <a:solidFill>
                  <a:srgbClr val="0A0A0A"/>
                </a:solidFill>
                <a:highlight>
                  <a:srgbClr val="FFFFFF"/>
                </a:highlight>
              </a:rPr>
              <a:t>Tech investment is now at </a:t>
            </a:r>
            <a:r>
              <a:rPr b="1" lang="en">
                <a:solidFill>
                  <a:srgbClr val="0A0A0A"/>
                </a:solidFill>
                <a:highlight>
                  <a:srgbClr val="FFFFFF"/>
                </a:highlight>
              </a:rPr>
              <a:t>3% of sales</a:t>
            </a:r>
            <a:r>
              <a:rPr lang="en">
                <a:solidFill>
                  <a:srgbClr val="0A0A0A"/>
                </a:solidFill>
                <a:highlight>
                  <a:srgbClr val="FFFFFF"/>
                </a:highlight>
              </a:rPr>
              <a:t>, and capital expenditure in the area will </a:t>
            </a:r>
            <a:r>
              <a:rPr b="1" lang="en">
                <a:solidFill>
                  <a:srgbClr val="0A0A0A"/>
                </a:solidFill>
                <a:highlight>
                  <a:srgbClr val="FFFFFF"/>
                </a:highlight>
              </a:rPr>
              <a:t>increase by 50%</a:t>
            </a:r>
            <a:r>
              <a:rPr lang="en">
                <a:solidFill>
                  <a:srgbClr val="0A0A0A"/>
                </a:solidFill>
                <a:highlight>
                  <a:srgbClr val="FFFFFF"/>
                </a:highlight>
              </a:rPr>
              <a:t> over the next four years. </a:t>
            </a:r>
            <a:endParaRPr>
              <a:solidFill>
                <a:srgbClr val="0A0A0A"/>
              </a:solidFill>
              <a:highlight>
                <a:srgbClr val="FFFFFF"/>
              </a:highlight>
            </a:endParaRPr>
          </a:p>
          <a:p>
            <a:pPr indent="-304800" lvl="0" marL="457200" rtl="0" algn="l">
              <a:lnSpc>
                <a:spcPct val="115000"/>
              </a:lnSpc>
              <a:spcBef>
                <a:spcPts val="0"/>
              </a:spcBef>
              <a:spcAft>
                <a:spcPts val="0"/>
              </a:spcAft>
              <a:buClr>
                <a:srgbClr val="0A0A0A"/>
              </a:buClr>
              <a:buSzPts val="1200"/>
              <a:buChar char="➔"/>
            </a:pPr>
            <a:r>
              <a:rPr lang="en">
                <a:solidFill>
                  <a:srgbClr val="0A0A0A"/>
                </a:solidFill>
                <a:highlight>
                  <a:srgbClr val="FFFFFF"/>
                </a:highlight>
              </a:rPr>
              <a:t>Buy Online, </a:t>
            </a:r>
            <a:r>
              <a:rPr lang="en">
                <a:solidFill>
                  <a:srgbClr val="0A0A0A"/>
                </a:solidFill>
                <a:highlight>
                  <a:srgbClr val="FFFFFF"/>
                </a:highlight>
              </a:rPr>
              <a:t>Pickup</a:t>
            </a:r>
            <a:r>
              <a:rPr lang="en">
                <a:solidFill>
                  <a:srgbClr val="0A0A0A"/>
                </a:solidFill>
                <a:highlight>
                  <a:srgbClr val="FFFFFF"/>
                </a:highlight>
              </a:rPr>
              <a:t> in Store</a:t>
            </a:r>
            <a:endParaRPr>
              <a:solidFill>
                <a:srgbClr val="0A0A0A"/>
              </a:solidFill>
              <a:highlight>
                <a:srgbClr val="FFFFFF"/>
              </a:highlight>
            </a:endParaRPr>
          </a:p>
          <a:p>
            <a:pPr indent="457200" lvl="0" marL="0" rtl="0" algn="l">
              <a:lnSpc>
                <a:spcPct val="115000"/>
              </a:lnSpc>
              <a:spcBef>
                <a:spcPts val="1400"/>
              </a:spcBef>
              <a:spcAft>
                <a:spcPts val="0"/>
              </a:spcAft>
              <a:buNone/>
            </a:pPr>
            <a:r>
              <a:t/>
            </a:r>
            <a:endParaRPr/>
          </a:p>
        </p:txBody>
      </p:sp>
      <p:sp>
        <p:nvSpPr>
          <p:cNvPr id="695" name="Google Shape;695;p52"/>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96" name="Google Shape;696;p52"/>
          <p:cNvSpPr/>
          <p:nvPr/>
        </p:nvSpPr>
        <p:spPr>
          <a:xfrm>
            <a:off x="8481025" y="4973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97" name="Google Shape;697;p52"/>
          <p:cNvSpPr/>
          <p:nvPr/>
        </p:nvSpPr>
        <p:spPr>
          <a:xfrm>
            <a:off x="-53800" y="4590875"/>
            <a:ext cx="37008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698" name="Google Shape;698;p52"/>
          <p:cNvPicPr preferRelativeResize="0"/>
          <p:nvPr/>
        </p:nvPicPr>
        <p:blipFill>
          <a:blip r:embed="rId3">
            <a:alphaModFix/>
          </a:blip>
          <a:stretch>
            <a:fillRect/>
          </a:stretch>
        </p:blipFill>
        <p:spPr>
          <a:xfrm>
            <a:off x="5225527" y="849025"/>
            <a:ext cx="3022449" cy="1565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
                                        <p:tgtEl>
                                          <p:spTgt spid="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3"/>
          <p:cNvSpPr/>
          <p:nvPr/>
        </p:nvSpPr>
        <p:spPr>
          <a:xfrm flipH="1">
            <a:off x="-85075"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53"/>
          <p:cNvGrpSpPr/>
          <p:nvPr/>
        </p:nvGrpSpPr>
        <p:grpSpPr>
          <a:xfrm flipH="1">
            <a:off x="717250" y="3509400"/>
            <a:ext cx="2808600" cy="1634100"/>
            <a:chOff x="5858625" y="3509400"/>
            <a:chExt cx="2808600" cy="1634100"/>
          </a:xfrm>
        </p:grpSpPr>
        <p:sp>
          <p:nvSpPr>
            <p:cNvPr id="705" name="Google Shape;705;p53"/>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3"/>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3"/>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3"/>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53"/>
          <p:cNvSpPr txBox="1"/>
          <p:nvPr>
            <p:ph type="title"/>
          </p:nvPr>
        </p:nvSpPr>
        <p:spPr>
          <a:xfrm>
            <a:off x="4531475" y="2200025"/>
            <a:ext cx="3775500" cy="13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Foot Locker’s </a:t>
            </a:r>
            <a:r>
              <a:rPr lang="en"/>
              <a:t>Risks &amp; Challenges</a:t>
            </a:r>
            <a:endParaRPr/>
          </a:p>
        </p:txBody>
      </p:sp>
      <p:sp>
        <p:nvSpPr>
          <p:cNvPr id="725" name="Google Shape;725;p53"/>
          <p:cNvSpPr txBox="1"/>
          <p:nvPr>
            <p:ph idx="2" type="title"/>
          </p:nvPr>
        </p:nvSpPr>
        <p:spPr>
          <a:xfrm>
            <a:off x="5781275" y="946525"/>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6" name="Google Shape;726;p53"/>
          <p:cNvSpPr/>
          <p:nvPr/>
        </p:nvSpPr>
        <p:spPr>
          <a:xfrm>
            <a:off x="6058150" y="36497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4"/>
          <p:cNvSpPr txBox="1"/>
          <p:nvPr>
            <p:ph type="title"/>
          </p:nvPr>
        </p:nvSpPr>
        <p:spPr>
          <a:xfrm>
            <a:off x="780300" y="5222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Supply Chain Risks</a:t>
            </a:r>
            <a:endParaRPr/>
          </a:p>
        </p:txBody>
      </p:sp>
      <p:sp>
        <p:nvSpPr>
          <p:cNvPr id="732" name="Google Shape;732;p54"/>
          <p:cNvSpPr txBox="1"/>
          <p:nvPr>
            <p:ph idx="4294967295" type="title"/>
          </p:nvPr>
        </p:nvSpPr>
        <p:spPr>
          <a:xfrm>
            <a:off x="694013" y="1519075"/>
            <a:ext cx="24813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52935"/>
                </a:solidFill>
              </a:rPr>
              <a:t>Dependence</a:t>
            </a:r>
            <a:r>
              <a:rPr lang="en" sz="1800">
                <a:solidFill>
                  <a:srgbClr val="E52935"/>
                </a:solidFill>
              </a:rPr>
              <a:t> on Few Suppliers</a:t>
            </a:r>
            <a:endParaRPr sz="1800">
              <a:solidFill>
                <a:srgbClr val="E52935"/>
              </a:solidFill>
            </a:endParaRPr>
          </a:p>
        </p:txBody>
      </p:sp>
      <p:sp>
        <p:nvSpPr>
          <p:cNvPr id="733" name="Google Shape;733;p54"/>
          <p:cNvSpPr txBox="1"/>
          <p:nvPr>
            <p:ph idx="4294967295" type="title"/>
          </p:nvPr>
        </p:nvSpPr>
        <p:spPr>
          <a:xfrm>
            <a:off x="3302387" y="1570514"/>
            <a:ext cx="2614800" cy="4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52935"/>
                </a:solidFill>
              </a:rPr>
              <a:t>Inventory Management</a:t>
            </a:r>
            <a:endParaRPr sz="1600">
              <a:solidFill>
                <a:srgbClr val="E52935"/>
              </a:solidFill>
            </a:endParaRPr>
          </a:p>
        </p:txBody>
      </p:sp>
      <p:sp>
        <p:nvSpPr>
          <p:cNvPr id="734" name="Google Shape;734;p54"/>
          <p:cNvSpPr txBox="1"/>
          <p:nvPr>
            <p:ph idx="4294967295" type="subTitle"/>
          </p:nvPr>
        </p:nvSpPr>
        <p:spPr>
          <a:xfrm>
            <a:off x="3293975" y="2138900"/>
            <a:ext cx="2614800" cy="172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F1F1F"/>
              </a:buClr>
              <a:buSzPts val="1200"/>
              <a:buFont typeface="Maven Pro"/>
              <a:buChar char="●"/>
            </a:pPr>
            <a:r>
              <a:rPr lang="en">
                <a:solidFill>
                  <a:srgbClr val="1F1F1F"/>
                </a:solidFill>
                <a:highlight>
                  <a:srgbClr val="FFFFFF"/>
                </a:highlight>
                <a:latin typeface="Maven Pro"/>
                <a:ea typeface="Maven Pro"/>
                <a:cs typeface="Maven Pro"/>
                <a:sym typeface="Maven Pro"/>
              </a:rPr>
              <a:t>Foot Locker faces challenges in managing inventory levels, evident in a recent 11% increase. </a:t>
            </a:r>
            <a:endParaRPr>
              <a:solidFill>
                <a:srgbClr val="1F1F1F"/>
              </a:solidFill>
              <a:highlight>
                <a:srgbClr val="FFFFFF"/>
              </a:highlight>
              <a:latin typeface="Maven Pro"/>
              <a:ea typeface="Maven Pro"/>
              <a:cs typeface="Maven Pro"/>
              <a:sym typeface="Maven Pro"/>
            </a:endParaRPr>
          </a:p>
          <a:p>
            <a:pPr indent="-304800" lvl="0" marL="457200" rtl="0" algn="l">
              <a:spcBef>
                <a:spcPts val="0"/>
              </a:spcBef>
              <a:spcAft>
                <a:spcPts val="0"/>
              </a:spcAft>
              <a:buClr>
                <a:srgbClr val="1F1F1F"/>
              </a:buClr>
              <a:buSzPts val="1200"/>
              <a:buFont typeface="Maven Pro"/>
              <a:buChar char="●"/>
            </a:pPr>
            <a:r>
              <a:rPr lang="en">
                <a:solidFill>
                  <a:srgbClr val="1F1F1F"/>
                </a:solidFill>
                <a:highlight>
                  <a:srgbClr val="FFFFFF"/>
                </a:highlight>
                <a:latin typeface="Maven Pro"/>
                <a:ea typeface="Maven Pro"/>
                <a:cs typeface="Maven Pro"/>
                <a:sym typeface="Maven Pro"/>
              </a:rPr>
              <a:t>Potential risks: Excess inventory, markdowns, impacting profitability adversely. </a:t>
            </a:r>
            <a:endParaRPr>
              <a:latin typeface="Maven Pro"/>
              <a:ea typeface="Maven Pro"/>
              <a:cs typeface="Maven Pro"/>
              <a:sym typeface="Maven Pro"/>
            </a:endParaRPr>
          </a:p>
        </p:txBody>
      </p:sp>
      <p:sp>
        <p:nvSpPr>
          <p:cNvPr id="735" name="Google Shape;735;p54"/>
          <p:cNvSpPr txBox="1"/>
          <p:nvPr>
            <p:ph idx="4294967295" type="subTitle"/>
          </p:nvPr>
        </p:nvSpPr>
        <p:spPr>
          <a:xfrm>
            <a:off x="582125" y="2138900"/>
            <a:ext cx="2705100" cy="225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F1F1F"/>
              </a:buClr>
              <a:buSzPts val="1200"/>
              <a:buFont typeface="Maven Pro"/>
              <a:buChar char="●"/>
            </a:pPr>
            <a:r>
              <a:rPr lang="en">
                <a:solidFill>
                  <a:srgbClr val="1F1F1F"/>
                </a:solidFill>
                <a:highlight>
                  <a:srgbClr val="FFFFFF"/>
                </a:highlight>
                <a:latin typeface="Maven Pro"/>
                <a:ea typeface="Maven Pro"/>
                <a:cs typeface="Maven Pro"/>
                <a:sym typeface="Maven Pro"/>
              </a:rPr>
              <a:t>Heavily reliant on a small number of suppliers </a:t>
            </a:r>
            <a:endParaRPr>
              <a:solidFill>
                <a:srgbClr val="1F1F1F"/>
              </a:solidFill>
              <a:highlight>
                <a:srgbClr val="FFFFFF"/>
              </a:highlight>
              <a:latin typeface="Maven Pro"/>
              <a:ea typeface="Maven Pro"/>
              <a:cs typeface="Maven Pro"/>
              <a:sym typeface="Maven Pro"/>
            </a:endParaRPr>
          </a:p>
          <a:p>
            <a:pPr indent="-304800" lvl="0" marL="457200" rtl="0" algn="l">
              <a:spcBef>
                <a:spcPts val="0"/>
              </a:spcBef>
              <a:spcAft>
                <a:spcPts val="0"/>
              </a:spcAft>
              <a:buClr>
                <a:srgbClr val="1F1F1F"/>
              </a:buClr>
              <a:buSzPts val="1200"/>
              <a:buFont typeface="Maven Pro"/>
              <a:buChar char="●"/>
            </a:pPr>
            <a:r>
              <a:rPr lang="en">
                <a:solidFill>
                  <a:srgbClr val="1F1F1F"/>
                </a:solidFill>
                <a:highlight>
                  <a:srgbClr val="FFFFFF"/>
                </a:highlight>
                <a:latin typeface="Maven Pro"/>
                <a:ea typeface="Maven Pro"/>
                <a:cs typeface="Maven Pro"/>
                <a:sym typeface="Maven Pro"/>
              </a:rPr>
              <a:t>As of 2022 Nike accounts for 65% of its merchandise purchases </a:t>
            </a:r>
            <a:endParaRPr>
              <a:solidFill>
                <a:srgbClr val="1F1F1F"/>
              </a:solidFill>
              <a:highlight>
                <a:srgbClr val="FFFFFF"/>
              </a:highlight>
              <a:latin typeface="Maven Pro"/>
              <a:ea typeface="Maven Pro"/>
              <a:cs typeface="Maven Pro"/>
              <a:sym typeface="Maven Pro"/>
            </a:endParaRPr>
          </a:p>
          <a:p>
            <a:pPr indent="-304800" lvl="0" marL="457200" rtl="0" algn="l">
              <a:spcBef>
                <a:spcPts val="0"/>
              </a:spcBef>
              <a:spcAft>
                <a:spcPts val="0"/>
              </a:spcAft>
              <a:buClr>
                <a:srgbClr val="1F1F1F"/>
              </a:buClr>
              <a:buSzPts val="1200"/>
              <a:buFont typeface="Maven Pro"/>
              <a:buChar char="●"/>
            </a:pPr>
            <a:r>
              <a:rPr lang="en">
                <a:solidFill>
                  <a:srgbClr val="1F1F1F"/>
                </a:solidFill>
                <a:highlight>
                  <a:srgbClr val="FFFFFF"/>
                </a:highlight>
                <a:latin typeface="Maven Pro"/>
                <a:ea typeface="Maven Pro"/>
                <a:cs typeface="Maven Pro"/>
                <a:sym typeface="Maven Pro"/>
              </a:rPr>
              <a:t>This exposes </a:t>
            </a:r>
            <a:r>
              <a:rPr lang="en">
                <a:solidFill>
                  <a:srgbClr val="1F1F1F"/>
                </a:solidFill>
                <a:highlight>
                  <a:srgbClr val="FFFFFF"/>
                </a:highlight>
                <a:latin typeface="Maven Pro"/>
                <a:ea typeface="Maven Pro"/>
                <a:cs typeface="Maven Pro"/>
                <a:sym typeface="Maven Pro"/>
              </a:rPr>
              <a:t>Foot Locker</a:t>
            </a:r>
            <a:r>
              <a:rPr lang="en">
                <a:solidFill>
                  <a:srgbClr val="1F1F1F"/>
                </a:solidFill>
                <a:highlight>
                  <a:srgbClr val="FFFFFF"/>
                </a:highlight>
                <a:latin typeface="Maven Pro"/>
                <a:ea typeface="Maven Pro"/>
                <a:cs typeface="Maven Pro"/>
                <a:sym typeface="Maven Pro"/>
              </a:rPr>
              <a:t> to potential supply chain disruptions </a:t>
            </a:r>
            <a:endParaRPr>
              <a:latin typeface="Maven Pro"/>
              <a:ea typeface="Maven Pro"/>
              <a:cs typeface="Maven Pro"/>
              <a:sym typeface="Maven Pro"/>
            </a:endParaRPr>
          </a:p>
        </p:txBody>
      </p:sp>
      <p:sp>
        <p:nvSpPr>
          <p:cNvPr id="736" name="Google Shape;736;p54"/>
          <p:cNvSpPr txBox="1"/>
          <p:nvPr>
            <p:ph idx="4294967295" type="title"/>
          </p:nvPr>
        </p:nvSpPr>
        <p:spPr>
          <a:xfrm>
            <a:off x="5790137" y="1570514"/>
            <a:ext cx="2614800" cy="4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52935"/>
                </a:solidFill>
              </a:rPr>
              <a:t>Financial Stability</a:t>
            </a:r>
            <a:endParaRPr sz="1600">
              <a:solidFill>
                <a:srgbClr val="E52935"/>
              </a:solidFill>
            </a:endParaRPr>
          </a:p>
        </p:txBody>
      </p:sp>
      <p:sp>
        <p:nvSpPr>
          <p:cNvPr id="737" name="Google Shape;737;p54"/>
          <p:cNvSpPr txBox="1"/>
          <p:nvPr>
            <p:ph idx="4294967295" type="subTitle"/>
          </p:nvPr>
        </p:nvSpPr>
        <p:spPr>
          <a:xfrm>
            <a:off x="5915525" y="2138900"/>
            <a:ext cx="2614800" cy="1861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aven Pro"/>
              <a:buChar char="●"/>
            </a:pPr>
            <a:r>
              <a:rPr lang="en">
                <a:highlight>
                  <a:schemeClr val="lt1"/>
                </a:highlight>
                <a:latin typeface="Maven Pro"/>
                <a:ea typeface="Maven Pro"/>
                <a:cs typeface="Maven Pro"/>
                <a:sym typeface="Maven Pro"/>
              </a:rPr>
              <a:t>Foot Locker's financial stability linked to the reputation and health of Nike, a primary supplier.</a:t>
            </a:r>
            <a:endParaRPr>
              <a:highlight>
                <a:schemeClr val="lt1"/>
              </a:highlight>
              <a:latin typeface="Maven Pro"/>
              <a:ea typeface="Maven Pro"/>
              <a:cs typeface="Maven Pro"/>
              <a:sym typeface="Maven Pro"/>
            </a:endParaRPr>
          </a:p>
          <a:p>
            <a:pPr indent="-304800" lvl="0" marL="457200" rtl="0" algn="l">
              <a:lnSpc>
                <a:spcPct val="115000"/>
              </a:lnSpc>
              <a:spcBef>
                <a:spcPts val="0"/>
              </a:spcBef>
              <a:spcAft>
                <a:spcPts val="0"/>
              </a:spcAft>
              <a:buSzPts val="1200"/>
              <a:buFont typeface="Maven Pro"/>
              <a:buChar char="●"/>
            </a:pPr>
            <a:r>
              <a:rPr lang="en">
                <a:highlight>
                  <a:schemeClr val="lt1"/>
                </a:highlight>
                <a:latin typeface="Maven Pro"/>
                <a:ea typeface="Maven Pro"/>
                <a:cs typeface="Maven Pro"/>
                <a:sym typeface="Maven Pro"/>
              </a:rPr>
              <a:t>Concerns over potential financial implications due to surplus stock.</a:t>
            </a:r>
            <a:endParaRPr>
              <a:highlight>
                <a:schemeClr val="lt1"/>
              </a:highlight>
              <a:latin typeface="Maven Pro"/>
              <a:ea typeface="Maven Pro"/>
              <a:cs typeface="Maven Pro"/>
              <a:sym typeface="Maven Pro"/>
            </a:endParaRPr>
          </a:p>
          <a:p>
            <a:pPr indent="0" lvl="0" marL="0" rtl="0" algn="l">
              <a:spcBef>
                <a:spcPts val="0"/>
              </a:spcBef>
              <a:spcAft>
                <a:spcPts val="0"/>
              </a:spcAft>
              <a:buNone/>
            </a:pPr>
            <a:r>
              <a:t/>
            </a:r>
            <a:endParaRPr sz="1400">
              <a:latin typeface="Maven Pro"/>
              <a:ea typeface="Maven Pro"/>
              <a:cs typeface="Maven Pro"/>
              <a:sym typeface="Maven Pro"/>
            </a:endParaRPr>
          </a:p>
        </p:txBody>
      </p:sp>
      <p:cxnSp>
        <p:nvCxnSpPr>
          <p:cNvPr id="738" name="Google Shape;738;p54"/>
          <p:cNvCxnSpPr/>
          <p:nvPr/>
        </p:nvCxnSpPr>
        <p:spPr>
          <a:xfrm>
            <a:off x="3302387" y="1455489"/>
            <a:ext cx="16800" cy="29355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54"/>
          <p:cNvCxnSpPr/>
          <p:nvPr/>
        </p:nvCxnSpPr>
        <p:spPr>
          <a:xfrm>
            <a:off x="5915537" y="1455489"/>
            <a:ext cx="16800" cy="2935500"/>
          </a:xfrm>
          <a:prstGeom prst="straightConnector1">
            <a:avLst/>
          </a:prstGeom>
          <a:noFill/>
          <a:ln cap="flat" cmpd="sng" w="9525">
            <a:solidFill>
              <a:schemeClr val="dk2"/>
            </a:solidFill>
            <a:prstDash val="solid"/>
            <a:round/>
            <a:headEnd len="med" w="med" type="none"/>
            <a:tailEnd len="med" w="med" type="none"/>
          </a:ln>
        </p:spPr>
      </p:cxnSp>
      <p:sp>
        <p:nvSpPr>
          <p:cNvPr id="740" name="Google Shape;740;p54"/>
          <p:cNvSpPr/>
          <p:nvPr/>
        </p:nvSpPr>
        <p:spPr>
          <a:xfrm>
            <a:off x="8530325" y="-4510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741" name="Google Shape;741;p54"/>
          <p:cNvSpPr/>
          <p:nvPr/>
        </p:nvSpPr>
        <p:spPr>
          <a:xfrm>
            <a:off x="-127975" y="496027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5"/>
          <p:cNvSpPr txBox="1"/>
          <p:nvPr>
            <p:ph type="title"/>
          </p:nvPr>
        </p:nvSpPr>
        <p:spPr>
          <a:xfrm>
            <a:off x="720000" y="3657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Risk Mitigation Strategies</a:t>
            </a:r>
            <a:endParaRPr sz="2700"/>
          </a:p>
        </p:txBody>
      </p:sp>
      <p:sp>
        <p:nvSpPr>
          <p:cNvPr id="747" name="Google Shape;747;p55"/>
          <p:cNvSpPr txBox="1"/>
          <p:nvPr>
            <p:ph idx="4294967295" type="title"/>
          </p:nvPr>
        </p:nvSpPr>
        <p:spPr>
          <a:xfrm>
            <a:off x="964012" y="1318050"/>
            <a:ext cx="381000" cy="548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1"/>
                </a:solidFill>
              </a:rPr>
              <a:t>1</a:t>
            </a:r>
            <a:endParaRPr sz="2900">
              <a:solidFill>
                <a:schemeClr val="lt1"/>
              </a:solidFill>
            </a:endParaRPr>
          </a:p>
        </p:txBody>
      </p:sp>
      <p:sp>
        <p:nvSpPr>
          <p:cNvPr id="748" name="Google Shape;748;p55"/>
          <p:cNvSpPr txBox="1"/>
          <p:nvPr/>
        </p:nvSpPr>
        <p:spPr>
          <a:xfrm>
            <a:off x="1387063" y="1212900"/>
            <a:ext cx="2562900" cy="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800">
                <a:solidFill>
                  <a:srgbClr val="E52935"/>
                </a:solidFill>
                <a:latin typeface="Maven Pro"/>
                <a:ea typeface="Maven Pro"/>
                <a:cs typeface="Maven Pro"/>
                <a:sym typeface="Maven Pro"/>
              </a:rPr>
              <a:t>Supplier Diversification</a:t>
            </a:r>
            <a:endParaRPr b="1" sz="1800">
              <a:solidFill>
                <a:srgbClr val="E52935"/>
              </a:solidFill>
              <a:latin typeface="Maven Pro"/>
              <a:ea typeface="Maven Pro"/>
              <a:cs typeface="Maven Pro"/>
              <a:sym typeface="Maven Pro"/>
            </a:endParaRPr>
          </a:p>
          <a:p>
            <a:pPr indent="0" lvl="0" marL="0" rtl="0" algn="l">
              <a:spcBef>
                <a:spcPts val="200"/>
              </a:spcBef>
              <a:spcAft>
                <a:spcPts val="0"/>
              </a:spcAft>
              <a:buNone/>
            </a:pPr>
            <a:r>
              <a:t/>
            </a:r>
            <a:endParaRPr sz="1200">
              <a:solidFill>
                <a:schemeClr val="dk1"/>
              </a:solidFill>
              <a:latin typeface="Hind"/>
              <a:ea typeface="Hind"/>
              <a:cs typeface="Hind"/>
              <a:sym typeface="Hind"/>
            </a:endParaRPr>
          </a:p>
        </p:txBody>
      </p:sp>
      <p:sp>
        <p:nvSpPr>
          <p:cNvPr id="749" name="Google Shape;749;p55"/>
          <p:cNvSpPr txBox="1"/>
          <p:nvPr>
            <p:ph idx="4294967295" type="title"/>
          </p:nvPr>
        </p:nvSpPr>
        <p:spPr>
          <a:xfrm>
            <a:off x="3433362" y="1318050"/>
            <a:ext cx="381000" cy="548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1"/>
                </a:solidFill>
              </a:rPr>
              <a:t>2</a:t>
            </a:r>
            <a:endParaRPr sz="2900">
              <a:solidFill>
                <a:schemeClr val="lt1"/>
              </a:solidFill>
            </a:endParaRPr>
          </a:p>
        </p:txBody>
      </p:sp>
      <p:sp>
        <p:nvSpPr>
          <p:cNvPr id="750" name="Google Shape;750;p55"/>
          <p:cNvSpPr txBox="1"/>
          <p:nvPr/>
        </p:nvSpPr>
        <p:spPr>
          <a:xfrm>
            <a:off x="3896463" y="1212900"/>
            <a:ext cx="2562900" cy="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E52935"/>
                </a:solidFill>
                <a:latin typeface="Maven Pro"/>
                <a:ea typeface="Maven Pro"/>
                <a:cs typeface="Maven Pro"/>
                <a:sym typeface="Maven Pro"/>
              </a:rPr>
              <a:t>Supply Chain Technology</a:t>
            </a:r>
            <a:endParaRPr b="1" sz="1800">
              <a:solidFill>
                <a:srgbClr val="E52935"/>
              </a:solidFill>
              <a:latin typeface="Maven Pro"/>
              <a:ea typeface="Maven Pro"/>
              <a:cs typeface="Maven Pro"/>
              <a:sym typeface="Maven Pro"/>
            </a:endParaRPr>
          </a:p>
          <a:p>
            <a:pPr indent="0" lvl="0" marL="0" rtl="0" algn="l">
              <a:spcBef>
                <a:spcPts val="200"/>
              </a:spcBef>
              <a:spcAft>
                <a:spcPts val="0"/>
              </a:spcAft>
              <a:buNone/>
            </a:pPr>
            <a:r>
              <a:t/>
            </a:r>
            <a:endParaRPr sz="1200">
              <a:solidFill>
                <a:schemeClr val="dk1"/>
              </a:solidFill>
              <a:latin typeface="Hind"/>
              <a:ea typeface="Hind"/>
              <a:cs typeface="Hind"/>
              <a:sym typeface="Hind"/>
            </a:endParaRPr>
          </a:p>
        </p:txBody>
      </p:sp>
      <p:sp>
        <p:nvSpPr>
          <p:cNvPr id="751" name="Google Shape;751;p55"/>
          <p:cNvSpPr txBox="1"/>
          <p:nvPr>
            <p:ph idx="4294967295" type="title"/>
          </p:nvPr>
        </p:nvSpPr>
        <p:spPr>
          <a:xfrm>
            <a:off x="6005349" y="1318050"/>
            <a:ext cx="381000" cy="548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1"/>
                </a:solidFill>
              </a:rPr>
              <a:t>3</a:t>
            </a:r>
            <a:endParaRPr sz="2900">
              <a:solidFill>
                <a:schemeClr val="lt1"/>
              </a:solidFill>
            </a:endParaRPr>
          </a:p>
        </p:txBody>
      </p:sp>
      <p:sp>
        <p:nvSpPr>
          <p:cNvPr id="752" name="Google Shape;752;p55"/>
          <p:cNvSpPr txBox="1"/>
          <p:nvPr/>
        </p:nvSpPr>
        <p:spPr>
          <a:xfrm>
            <a:off x="6459372" y="1197250"/>
            <a:ext cx="1961100" cy="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E52935"/>
                </a:solidFill>
                <a:latin typeface="Maven Pro"/>
                <a:ea typeface="Maven Pro"/>
                <a:cs typeface="Maven Pro"/>
                <a:sym typeface="Maven Pro"/>
              </a:rPr>
              <a:t>Collaborative Relationships</a:t>
            </a:r>
            <a:endParaRPr b="1" sz="1800">
              <a:solidFill>
                <a:srgbClr val="E52935"/>
              </a:solidFill>
              <a:latin typeface="Maven Pro"/>
              <a:ea typeface="Maven Pro"/>
              <a:cs typeface="Maven Pro"/>
              <a:sym typeface="Maven Pro"/>
            </a:endParaRPr>
          </a:p>
          <a:p>
            <a:pPr indent="0" lvl="0" marL="0" rtl="0" algn="l">
              <a:spcBef>
                <a:spcPts val="200"/>
              </a:spcBef>
              <a:spcAft>
                <a:spcPts val="0"/>
              </a:spcAft>
              <a:buNone/>
            </a:pPr>
            <a:r>
              <a:t/>
            </a:r>
            <a:endParaRPr sz="1200">
              <a:solidFill>
                <a:schemeClr val="dk1"/>
              </a:solidFill>
              <a:latin typeface="Hind"/>
              <a:ea typeface="Hind"/>
              <a:cs typeface="Hind"/>
              <a:sym typeface="Hind"/>
            </a:endParaRPr>
          </a:p>
        </p:txBody>
      </p:sp>
      <p:sp>
        <p:nvSpPr>
          <p:cNvPr id="753" name="Google Shape;753;p55"/>
          <p:cNvSpPr txBox="1"/>
          <p:nvPr/>
        </p:nvSpPr>
        <p:spPr>
          <a:xfrm>
            <a:off x="776200" y="2165050"/>
            <a:ext cx="2502000" cy="259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Decreasing dependency on Nike by broadening supplier base.</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Acquiring and investing in new brands like Atmos and WSS to diversify offerings.</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Partnerships with emerging brands (Stadium Goods, GOAT) for trend exposure and wider customer reach.</a:t>
            </a:r>
            <a:endParaRPr sz="1200">
              <a:solidFill>
                <a:schemeClr val="dk1"/>
              </a:solidFill>
              <a:latin typeface="Maven Pro"/>
              <a:ea typeface="Maven Pro"/>
              <a:cs typeface="Maven Pro"/>
              <a:sym typeface="Maven Pro"/>
            </a:endParaRPr>
          </a:p>
        </p:txBody>
      </p:sp>
      <p:sp>
        <p:nvSpPr>
          <p:cNvPr id="754" name="Google Shape;754;p55"/>
          <p:cNvSpPr txBox="1"/>
          <p:nvPr/>
        </p:nvSpPr>
        <p:spPr>
          <a:xfrm>
            <a:off x="3278200" y="2133750"/>
            <a:ext cx="2562900" cy="2034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1F1F1F"/>
              </a:buClr>
              <a:buSzPts val="1200"/>
              <a:buFont typeface="Maven Pro"/>
              <a:buChar char="●"/>
            </a:pPr>
            <a:r>
              <a:rPr lang="en" sz="1200">
                <a:solidFill>
                  <a:srgbClr val="1F1F1F"/>
                </a:solidFill>
                <a:highlight>
                  <a:srgbClr val="FFFFFF"/>
                </a:highlight>
                <a:latin typeface="Maven Pro"/>
                <a:ea typeface="Maven Pro"/>
                <a:cs typeface="Maven Pro"/>
                <a:sym typeface="Maven Pro"/>
              </a:rPr>
              <a:t>Enhanced Foot Locker's efficiency, cost reduction, and customer experience.</a:t>
            </a:r>
            <a:endParaRPr sz="1200">
              <a:solidFill>
                <a:srgbClr val="1F1F1F"/>
              </a:solidFill>
              <a:highlight>
                <a:srgbClr val="FFFFFF"/>
              </a:highlight>
              <a:latin typeface="Maven Pro"/>
              <a:ea typeface="Maven Pro"/>
              <a:cs typeface="Maven Pro"/>
              <a:sym typeface="Maven Pro"/>
            </a:endParaRPr>
          </a:p>
          <a:p>
            <a:pPr indent="-304800" lvl="0" marL="457200" rtl="0" algn="l">
              <a:lnSpc>
                <a:spcPct val="115000"/>
              </a:lnSpc>
              <a:spcBef>
                <a:spcPts val="0"/>
              </a:spcBef>
              <a:spcAft>
                <a:spcPts val="0"/>
              </a:spcAft>
              <a:buClr>
                <a:srgbClr val="1F1F1F"/>
              </a:buClr>
              <a:buSzPts val="1200"/>
              <a:buFont typeface="Maven Pro"/>
              <a:buChar char="●"/>
            </a:pPr>
            <a:r>
              <a:rPr lang="en" sz="1200">
                <a:solidFill>
                  <a:srgbClr val="1F1F1F"/>
                </a:solidFill>
                <a:highlight>
                  <a:srgbClr val="FFFFFF"/>
                </a:highlight>
                <a:latin typeface="Maven Pro"/>
                <a:ea typeface="Maven Pro"/>
                <a:cs typeface="Maven Pro"/>
                <a:sym typeface="Maven Pro"/>
              </a:rPr>
              <a:t>Utilization of data analytics predicted high demand for the Air Jordan 1 Retro High OG "University Blue" sneaker.</a:t>
            </a:r>
            <a:endParaRPr sz="1200">
              <a:solidFill>
                <a:srgbClr val="1F1F1F"/>
              </a:solidFill>
              <a:highlight>
                <a:srgbClr val="FFFFFF"/>
              </a:highlight>
              <a:latin typeface="Maven Pro"/>
              <a:ea typeface="Maven Pro"/>
              <a:cs typeface="Maven Pro"/>
              <a:sym typeface="Maven Pro"/>
            </a:endParaRPr>
          </a:p>
          <a:p>
            <a:pPr indent="0" lvl="0" marL="0" rtl="0" algn="l">
              <a:lnSpc>
                <a:spcPct val="115000"/>
              </a:lnSpc>
              <a:spcBef>
                <a:spcPts val="1200"/>
              </a:spcBef>
              <a:spcAft>
                <a:spcPts val="0"/>
              </a:spcAft>
              <a:buNone/>
            </a:pPr>
            <a:r>
              <a:t/>
            </a:r>
            <a:endParaRPr sz="1200">
              <a:solidFill>
                <a:srgbClr val="1F1F1F"/>
              </a:solidFill>
              <a:highlight>
                <a:srgbClr val="FFFFFF"/>
              </a:highlight>
            </a:endParaRPr>
          </a:p>
          <a:p>
            <a:pPr indent="0" lvl="0" marL="0" rtl="0" algn="l">
              <a:lnSpc>
                <a:spcPct val="115000"/>
              </a:lnSpc>
              <a:spcBef>
                <a:spcPts val="1200"/>
              </a:spcBef>
              <a:spcAft>
                <a:spcPts val="0"/>
              </a:spcAft>
              <a:buNone/>
            </a:pPr>
            <a:r>
              <a:t/>
            </a:r>
            <a:endParaRPr sz="1200">
              <a:solidFill>
                <a:schemeClr val="dk1"/>
              </a:solidFill>
              <a:latin typeface="Maven Pro"/>
              <a:ea typeface="Maven Pro"/>
              <a:cs typeface="Maven Pro"/>
              <a:sym typeface="Maven Pro"/>
            </a:endParaRPr>
          </a:p>
          <a:p>
            <a:pPr indent="0" lvl="0" marL="0" rtl="0" algn="l">
              <a:spcBef>
                <a:spcPts val="1200"/>
              </a:spcBef>
              <a:spcAft>
                <a:spcPts val="0"/>
              </a:spcAft>
              <a:buNone/>
            </a:pPr>
            <a:r>
              <a:t/>
            </a:r>
            <a:endParaRPr sz="1200">
              <a:solidFill>
                <a:schemeClr val="dk1"/>
              </a:solidFill>
              <a:latin typeface="Maven Pro"/>
              <a:ea typeface="Maven Pro"/>
              <a:cs typeface="Maven Pro"/>
              <a:sym typeface="Maven Pro"/>
            </a:endParaRPr>
          </a:p>
        </p:txBody>
      </p:sp>
      <p:sp>
        <p:nvSpPr>
          <p:cNvPr id="755" name="Google Shape;755;p55"/>
          <p:cNvSpPr txBox="1"/>
          <p:nvPr/>
        </p:nvSpPr>
        <p:spPr>
          <a:xfrm>
            <a:off x="5891425" y="2133750"/>
            <a:ext cx="2217300" cy="2627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Foot Locker nurtures strong, collaborative ties with suppliers.</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Emphasis on communication, innovation, and resilience.</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Ensures stable, quality product flow, meeting customer needs.</a:t>
            </a:r>
            <a:endParaRPr sz="1200">
              <a:solidFill>
                <a:schemeClr val="dk1"/>
              </a:solidFill>
              <a:latin typeface="Maven Pro"/>
              <a:ea typeface="Maven Pro"/>
              <a:cs typeface="Maven Pro"/>
              <a:sym typeface="Maven Pro"/>
            </a:endParaRPr>
          </a:p>
          <a:p>
            <a:pPr indent="-304800" lvl="0" marL="457200" rtl="0" algn="l">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Contributes significantly to overall company success.</a:t>
            </a:r>
            <a:endParaRPr sz="1200">
              <a:solidFill>
                <a:schemeClr val="dk1"/>
              </a:solidFill>
              <a:latin typeface="Maven Pro"/>
              <a:ea typeface="Maven Pro"/>
              <a:cs typeface="Maven Pro"/>
              <a:sym typeface="Maven Pro"/>
            </a:endParaRPr>
          </a:p>
        </p:txBody>
      </p:sp>
      <p:cxnSp>
        <p:nvCxnSpPr>
          <p:cNvPr id="756" name="Google Shape;756;p55"/>
          <p:cNvCxnSpPr/>
          <p:nvPr/>
        </p:nvCxnSpPr>
        <p:spPr>
          <a:xfrm>
            <a:off x="3302387" y="1455489"/>
            <a:ext cx="16800" cy="29355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55"/>
          <p:cNvCxnSpPr/>
          <p:nvPr/>
        </p:nvCxnSpPr>
        <p:spPr>
          <a:xfrm>
            <a:off x="5915537" y="1455489"/>
            <a:ext cx="16800" cy="29355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5"/>
          <p:cNvSpPr/>
          <p:nvPr/>
        </p:nvSpPr>
        <p:spPr>
          <a:xfrm>
            <a:off x="-161400" y="500157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759" name="Google Shape;759;p55"/>
          <p:cNvSpPr/>
          <p:nvPr/>
        </p:nvSpPr>
        <p:spPr>
          <a:xfrm>
            <a:off x="8513300" y="-4335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ph idx="3" type="title"/>
          </p:nvPr>
        </p:nvSpPr>
        <p:spPr>
          <a:xfrm>
            <a:off x="1174050" y="1328575"/>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25" name="Google Shape;425;p38"/>
          <p:cNvSpPr txBox="1"/>
          <p:nvPr>
            <p:ph idx="8" type="title"/>
          </p:nvPr>
        </p:nvSpPr>
        <p:spPr>
          <a:xfrm>
            <a:off x="1174050" y="2316168"/>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26" name="Google Shape;426;p38"/>
          <p:cNvSpPr txBox="1"/>
          <p:nvPr>
            <p:ph idx="4" type="title"/>
          </p:nvPr>
        </p:nvSpPr>
        <p:spPr>
          <a:xfrm flipH="1">
            <a:off x="4709171" y="1330850"/>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27" name="Google Shape;427;p38"/>
          <p:cNvSpPr txBox="1"/>
          <p:nvPr>
            <p:ph idx="9" type="title"/>
          </p:nvPr>
        </p:nvSpPr>
        <p:spPr>
          <a:xfrm flipH="1">
            <a:off x="4709179" y="2318443"/>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28" name="Google Shape;428;p38"/>
          <p:cNvSpPr txBox="1"/>
          <p:nvPr>
            <p:ph idx="5" type="title"/>
          </p:nvPr>
        </p:nvSpPr>
        <p:spPr>
          <a:xfrm>
            <a:off x="720000" y="2133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429" name="Google Shape;429;p38"/>
          <p:cNvSpPr txBox="1"/>
          <p:nvPr>
            <p:ph type="title"/>
          </p:nvPr>
        </p:nvSpPr>
        <p:spPr>
          <a:xfrm>
            <a:off x="2078085" y="1328575"/>
            <a:ext cx="23406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E52935"/>
              </a:solidFill>
            </a:endParaRPr>
          </a:p>
          <a:p>
            <a:pPr indent="0" lvl="0" marL="0" rtl="0" algn="l">
              <a:spcBef>
                <a:spcPts val="0"/>
              </a:spcBef>
              <a:spcAft>
                <a:spcPts val="0"/>
              </a:spcAft>
              <a:buNone/>
            </a:pPr>
            <a:r>
              <a:rPr lang="en">
                <a:solidFill>
                  <a:srgbClr val="E52935"/>
                </a:solidFill>
              </a:rPr>
              <a:t>Introduction &amp; Background</a:t>
            </a:r>
            <a:endParaRPr>
              <a:solidFill>
                <a:srgbClr val="E52935"/>
              </a:solidFill>
            </a:endParaRPr>
          </a:p>
        </p:txBody>
      </p:sp>
      <p:sp>
        <p:nvSpPr>
          <p:cNvPr id="430" name="Google Shape;430;p38"/>
          <p:cNvSpPr txBox="1"/>
          <p:nvPr>
            <p:ph idx="2" type="title"/>
          </p:nvPr>
        </p:nvSpPr>
        <p:spPr>
          <a:xfrm flipH="1">
            <a:off x="5618293" y="1330850"/>
            <a:ext cx="2340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Risks &amp; Challenges</a:t>
            </a:r>
            <a:endParaRPr>
              <a:solidFill>
                <a:srgbClr val="E52935"/>
              </a:solidFill>
            </a:endParaRPr>
          </a:p>
        </p:txBody>
      </p:sp>
      <p:sp>
        <p:nvSpPr>
          <p:cNvPr id="431" name="Google Shape;431;p38"/>
          <p:cNvSpPr txBox="1"/>
          <p:nvPr>
            <p:ph idx="6" type="title"/>
          </p:nvPr>
        </p:nvSpPr>
        <p:spPr>
          <a:xfrm>
            <a:off x="2078085" y="2316168"/>
            <a:ext cx="23406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Competitor</a:t>
            </a:r>
            <a:endParaRPr>
              <a:solidFill>
                <a:srgbClr val="E52935"/>
              </a:solidFill>
            </a:endParaRPr>
          </a:p>
          <a:p>
            <a:pPr indent="0" lvl="0" marL="0" rtl="0" algn="l">
              <a:spcBef>
                <a:spcPts val="0"/>
              </a:spcBef>
              <a:spcAft>
                <a:spcPts val="0"/>
              </a:spcAft>
              <a:buNone/>
            </a:pPr>
            <a:r>
              <a:rPr lang="en">
                <a:solidFill>
                  <a:srgbClr val="E52935"/>
                </a:solidFill>
              </a:rPr>
              <a:t>Analysis</a:t>
            </a:r>
            <a:endParaRPr>
              <a:solidFill>
                <a:srgbClr val="E52935"/>
              </a:solidFill>
            </a:endParaRPr>
          </a:p>
        </p:txBody>
      </p:sp>
      <p:sp>
        <p:nvSpPr>
          <p:cNvPr id="432" name="Google Shape;432;p38"/>
          <p:cNvSpPr txBox="1"/>
          <p:nvPr>
            <p:ph idx="7" type="title"/>
          </p:nvPr>
        </p:nvSpPr>
        <p:spPr>
          <a:xfrm flipH="1">
            <a:off x="5618300" y="2318443"/>
            <a:ext cx="23409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Strategic Developments</a:t>
            </a:r>
            <a:endParaRPr>
              <a:solidFill>
                <a:srgbClr val="E52935"/>
              </a:solidFill>
            </a:endParaRPr>
          </a:p>
        </p:txBody>
      </p:sp>
      <p:sp>
        <p:nvSpPr>
          <p:cNvPr id="433" name="Google Shape;433;p38"/>
          <p:cNvSpPr txBox="1"/>
          <p:nvPr>
            <p:ph idx="13" type="title"/>
          </p:nvPr>
        </p:nvSpPr>
        <p:spPr>
          <a:xfrm>
            <a:off x="2078085" y="3299232"/>
            <a:ext cx="23406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The Supply Chain</a:t>
            </a:r>
            <a:endParaRPr>
              <a:solidFill>
                <a:srgbClr val="E52935"/>
              </a:solidFill>
            </a:endParaRPr>
          </a:p>
        </p:txBody>
      </p:sp>
      <p:sp>
        <p:nvSpPr>
          <p:cNvPr id="434" name="Google Shape;434;p38"/>
          <p:cNvSpPr txBox="1"/>
          <p:nvPr>
            <p:ph idx="14" type="title"/>
          </p:nvPr>
        </p:nvSpPr>
        <p:spPr>
          <a:xfrm flipH="1">
            <a:off x="5618300" y="3482575"/>
            <a:ext cx="26457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Strategy Recommendations &amp; Final Words</a:t>
            </a:r>
            <a:endParaRPr>
              <a:solidFill>
                <a:srgbClr val="E52935"/>
              </a:solidFill>
            </a:endParaRPr>
          </a:p>
        </p:txBody>
      </p:sp>
      <p:sp>
        <p:nvSpPr>
          <p:cNvPr id="435" name="Google Shape;435;p38"/>
          <p:cNvSpPr txBox="1"/>
          <p:nvPr>
            <p:ph idx="15" type="title"/>
          </p:nvPr>
        </p:nvSpPr>
        <p:spPr>
          <a:xfrm>
            <a:off x="1174050" y="3299232"/>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36" name="Google Shape;436;p38"/>
          <p:cNvSpPr txBox="1"/>
          <p:nvPr>
            <p:ph idx="16" type="title"/>
          </p:nvPr>
        </p:nvSpPr>
        <p:spPr>
          <a:xfrm flipH="1">
            <a:off x="4709179" y="3301507"/>
            <a:ext cx="7590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pic>
        <p:nvPicPr>
          <p:cNvPr id="437" name="Google Shape;437;p38"/>
          <p:cNvPicPr preferRelativeResize="0"/>
          <p:nvPr/>
        </p:nvPicPr>
        <p:blipFill>
          <a:blip r:embed="rId3">
            <a:alphaModFix/>
          </a:blip>
          <a:stretch>
            <a:fillRect/>
          </a:stretch>
        </p:blipFill>
        <p:spPr>
          <a:xfrm rot="659330">
            <a:off x="6853343" y="392573"/>
            <a:ext cx="1241337" cy="827553"/>
          </a:xfrm>
          <a:prstGeom prst="rect">
            <a:avLst/>
          </a:prstGeom>
          <a:noFill/>
          <a:ln>
            <a:noFill/>
          </a:ln>
        </p:spPr>
      </p:pic>
      <p:sp>
        <p:nvSpPr>
          <p:cNvPr id="438" name="Google Shape;438;p38"/>
          <p:cNvSpPr/>
          <p:nvPr/>
        </p:nvSpPr>
        <p:spPr>
          <a:xfrm>
            <a:off x="4216950" y="50036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6"/>
          <p:cNvSpPr/>
          <p:nvPr/>
        </p:nvSpPr>
        <p:spPr>
          <a:xfrm flipH="1">
            <a:off x="-85075"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56"/>
          <p:cNvGrpSpPr/>
          <p:nvPr/>
        </p:nvGrpSpPr>
        <p:grpSpPr>
          <a:xfrm flipH="1">
            <a:off x="717250" y="3509400"/>
            <a:ext cx="2808600" cy="1634100"/>
            <a:chOff x="5858625" y="3509400"/>
            <a:chExt cx="2808600" cy="1634100"/>
          </a:xfrm>
        </p:grpSpPr>
        <p:sp>
          <p:nvSpPr>
            <p:cNvPr id="766" name="Google Shape;766;p56"/>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6"/>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6"/>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56"/>
          <p:cNvSpPr txBox="1"/>
          <p:nvPr>
            <p:ph type="title"/>
          </p:nvPr>
        </p:nvSpPr>
        <p:spPr>
          <a:xfrm>
            <a:off x="4531475" y="2200025"/>
            <a:ext cx="4064100" cy="13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Foot Locker’s Strategic</a:t>
            </a:r>
            <a:endParaRPr/>
          </a:p>
          <a:p>
            <a:pPr indent="0" lvl="0" marL="0" rtl="0" algn="ctr">
              <a:spcBef>
                <a:spcPts val="0"/>
              </a:spcBef>
              <a:spcAft>
                <a:spcPts val="0"/>
              </a:spcAft>
              <a:buNone/>
            </a:pPr>
            <a:r>
              <a:rPr lang="en"/>
              <a:t>Developments</a:t>
            </a:r>
            <a:endParaRPr/>
          </a:p>
        </p:txBody>
      </p:sp>
      <p:sp>
        <p:nvSpPr>
          <p:cNvPr id="786" name="Google Shape;786;p56"/>
          <p:cNvSpPr txBox="1"/>
          <p:nvPr>
            <p:ph idx="2" type="title"/>
          </p:nvPr>
        </p:nvSpPr>
        <p:spPr>
          <a:xfrm>
            <a:off x="5781275" y="946525"/>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87" name="Google Shape;787;p56"/>
          <p:cNvSpPr/>
          <p:nvPr/>
        </p:nvSpPr>
        <p:spPr>
          <a:xfrm>
            <a:off x="6058150" y="36497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7"/>
          <p:cNvSpPr/>
          <p:nvPr/>
        </p:nvSpPr>
        <p:spPr>
          <a:xfrm>
            <a:off x="401525" y="1387534"/>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7"/>
          <p:cNvSpPr/>
          <p:nvPr/>
        </p:nvSpPr>
        <p:spPr>
          <a:xfrm>
            <a:off x="401525" y="2909896"/>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7"/>
          <p:cNvSpPr/>
          <p:nvPr/>
        </p:nvSpPr>
        <p:spPr>
          <a:xfrm>
            <a:off x="4714375" y="2909896"/>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7"/>
          <p:cNvSpPr/>
          <p:nvPr/>
        </p:nvSpPr>
        <p:spPr>
          <a:xfrm>
            <a:off x="4714375" y="1387534"/>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7"/>
          <p:cNvSpPr txBox="1"/>
          <p:nvPr>
            <p:ph idx="8" type="title"/>
          </p:nvPr>
        </p:nvSpPr>
        <p:spPr>
          <a:xfrm>
            <a:off x="720000" y="495335"/>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Strategic Developments </a:t>
            </a:r>
            <a:endParaRPr/>
          </a:p>
          <a:p>
            <a:pPr indent="0" lvl="0" marL="0" rtl="0" algn="ctr">
              <a:spcBef>
                <a:spcPts val="0"/>
              </a:spcBef>
              <a:spcAft>
                <a:spcPts val="0"/>
              </a:spcAft>
              <a:buNone/>
            </a:pPr>
            <a:r>
              <a:t/>
            </a:r>
            <a:endParaRPr/>
          </a:p>
        </p:txBody>
      </p:sp>
      <p:sp>
        <p:nvSpPr>
          <p:cNvPr id="797" name="Google Shape;797;p57"/>
          <p:cNvSpPr txBox="1"/>
          <p:nvPr>
            <p:ph type="title"/>
          </p:nvPr>
        </p:nvSpPr>
        <p:spPr>
          <a:xfrm>
            <a:off x="1237306" y="1228680"/>
            <a:ext cx="2843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E52935"/>
                </a:solidFill>
              </a:rPr>
              <a:t>Diversification of Brand Mix</a:t>
            </a:r>
            <a:endParaRPr sz="1500">
              <a:solidFill>
                <a:srgbClr val="E52935"/>
              </a:solidFill>
            </a:endParaRPr>
          </a:p>
        </p:txBody>
      </p:sp>
      <p:sp>
        <p:nvSpPr>
          <p:cNvPr id="798" name="Google Shape;798;p57"/>
          <p:cNvSpPr txBox="1"/>
          <p:nvPr>
            <p:ph idx="1" type="subTitle"/>
          </p:nvPr>
        </p:nvSpPr>
        <p:spPr>
          <a:xfrm>
            <a:off x="996375" y="1309825"/>
            <a:ext cx="3259200" cy="914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Actively diversifying brand mix</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Optimizing product assortment</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Strengthening relationships with key brands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highlight>
                  <a:schemeClr val="lt1"/>
                </a:highlight>
                <a:latin typeface="Arial"/>
                <a:ea typeface="Arial"/>
                <a:cs typeface="Arial"/>
                <a:sym typeface="Arial"/>
              </a:rPr>
              <a:t>Double sales of non-Nike brands, such as Hoka On, and Crocs by 2026</a:t>
            </a:r>
            <a:endParaRPr sz="1000">
              <a:highlight>
                <a:schemeClr val="lt1"/>
              </a:highlight>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799" name="Google Shape;799;p57"/>
          <p:cNvSpPr txBox="1"/>
          <p:nvPr>
            <p:ph idx="2" type="title"/>
          </p:nvPr>
        </p:nvSpPr>
        <p:spPr>
          <a:xfrm>
            <a:off x="5548599" y="1228680"/>
            <a:ext cx="2843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E52935"/>
                </a:solidFill>
              </a:rPr>
              <a:t>Infrastructure</a:t>
            </a:r>
            <a:r>
              <a:rPr lang="en" sz="1500">
                <a:solidFill>
                  <a:srgbClr val="E52935"/>
                </a:solidFill>
              </a:rPr>
              <a:t> Investment</a:t>
            </a:r>
            <a:endParaRPr sz="1500">
              <a:solidFill>
                <a:srgbClr val="E52935"/>
              </a:solidFill>
            </a:endParaRPr>
          </a:p>
        </p:txBody>
      </p:sp>
      <p:sp>
        <p:nvSpPr>
          <p:cNvPr id="800" name="Google Shape;800;p57"/>
          <p:cNvSpPr txBox="1"/>
          <p:nvPr>
            <p:ph idx="3" type="subTitle"/>
          </p:nvPr>
        </p:nvSpPr>
        <p:spPr>
          <a:xfrm>
            <a:off x="5392600" y="1309825"/>
            <a:ext cx="3340800" cy="914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Investing $40+ million in new distribution center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Located in Reno, Nevada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Aiming to enhance distribution capabilities and reduce shipping times by over 50% in the West Coast region</a:t>
            </a:r>
            <a:endParaRPr sz="10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000">
              <a:latin typeface="Arial"/>
              <a:ea typeface="Arial"/>
              <a:cs typeface="Arial"/>
              <a:sym typeface="Arial"/>
            </a:endParaRPr>
          </a:p>
        </p:txBody>
      </p:sp>
      <p:sp>
        <p:nvSpPr>
          <p:cNvPr id="801" name="Google Shape;801;p57"/>
          <p:cNvSpPr txBox="1"/>
          <p:nvPr>
            <p:ph idx="4" type="title"/>
          </p:nvPr>
        </p:nvSpPr>
        <p:spPr>
          <a:xfrm>
            <a:off x="1239406" y="2750579"/>
            <a:ext cx="28392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E52935"/>
                </a:solidFill>
              </a:rPr>
              <a:t>Off Mall Expansion</a:t>
            </a:r>
            <a:endParaRPr sz="1500">
              <a:solidFill>
                <a:srgbClr val="E52935"/>
              </a:solidFill>
            </a:endParaRPr>
          </a:p>
        </p:txBody>
      </p:sp>
      <p:sp>
        <p:nvSpPr>
          <p:cNvPr id="802" name="Google Shape;802;p57"/>
          <p:cNvSpPr txBox="1"/>
          <p:nvPr>
            <p:ph idx="5" type="subTitle"/>
          </p:nvPr>
        </p:nvSpPr>
        <p:spPr>
          <a:xfrm>
            <a:off x="1026575" y="2832200"/>
            <a:ext cx="3259200" cy="914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Strategic shift to off-mall locations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Aligning with changing shopping patterns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Introducing Power and Community formats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Enhancing in-store shopping experience</a:t>
            </a:r>
            <a:endParaRPr sz="10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803" name="Google Shape;803;p57"/>
          <p:cNvSpPr txBox="1"/>
          <p:nvPr>
            <p:ph idx="6" type="title"/>
          </p:nvPr>
        </p:nvSpPr>
        <p:spPr>
          <a:xfrm>
            <a:off x="5551550" y="2750575"/>
            <a:ext cx="33408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E52935"/>
                </a:solidFill>
              </a:rPr>
              <a:t>Enhancing Customer Relationship</a:t>
            </a:r>
            <a:endParaRPr sz="1500">
              <a:solidFill>
                <a:srgbClr val="E52935"/>
              </a:solidFill>
            </a:endParaRPr>
          </a:p>
        </p:txBody>
      </p:sp>
      <p:sp>
        <p:nvSpPr>
          <p:cNvPr id="804" name="Google Shape;804;p57"/>
          <p:cNvSpPr txBox="1"/>
          <p:nvPr>
            <p:ph idx="7" type="subTitle"/>
          </p:nvPr>
        </p:nvSpPr>
        <p:spPr>
          <a:xfrm>
            <a:off x="5392600" y="2832200"/>
            <a:ext cx="3544500" cy="914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Focusing on  loyalty programs to attract  broader range of customers</a:t>
            </a:r>
            <a:endParaRPr>
              <a:highlight>
                <a:srgbClr val="343541"/>
              </a:highlight>
              <a:latin typeface="Roboto"/>
              <a:ea typeface="Roboto"/>
              <a:cs typeface="Roboto"/>
              <a:sym typeface="Roboto"/>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Leveraging Customer data for enhanced personalisation</a:t>
            </a:r>
            <a:endParaRPr>
              <a:highlight>
                <a:srgbClr val="343541"/>
              </a:highlight>
              <a:latin typeface="Roboto"/>
              <a:ea typeface="Roboto"/>
              <a:cs typeface="Roboto"/>
              <a:sym typeface="Roboto"/>
            </a:endParaRPr>
          </a:p>
          <a:p>
            <a:pPr indent="0" lvl="0" marL="0" rtl="0" algn="l">
              <a:spcBef>
                <a:spcPts val="1200"/>
              </a:spcBef>
              <a:spcAft>
                <a:spcPts val="0"/>
              </a:spcAft>
              <a:buNone/>
            </a:pPr>
            <a:r>
              <a:t/>
            </a:r>
            <a:endParaRPr/>
          </a:p>
        </p:txBody>
      </p:sp>
      <p:grpSp>
        <p:nvGrpSpPr>
          <p:cNvPr id="805" name="Google Shape;805;p57"/>
          <p:cNvGrpSpPr/>
          <p:nvPr/>
        </p:nvGrpSpPr>
        <p:grpSpPr>
          <a:xfrm>
            <a:off x="613625" y="3121409"/>
            <a:ext cx="334800" cy="335975"/>
            <a:chOff x="3266400" y="1996025"/>
            <a:chExt cx="334800" cy="335975"/>
          </a:xfrm>
        </p:grpSpPr>
        <p:sp>
          <p:nvSpPr>
            <p:cNvPr id="806" name="Google Shape;806;p57"/>
            <p:cNvSpPr/>
            <p:nvPr/>
          </p:nvSpPr>
          <p:spPr>
            <a:xfrm>
              <a:off x="3266400" y="1996025"/>
              <a:ext cx="164500" cy="130675"/>
            </a:xfrm>
            <a:custGeom>
              <a:rect b="b" l="l" r="r" t="t"/>
              <a:pathLst>
                <a:path extrusionOk="0" h="5227" w="6580">
                  <a:moveTo>
                    <a:pt x="4760" y="1587"/>
                  </a:moveTo>
                  <a:lnTo>
                    <a:pt x="4900" y="1680"/>
                  </a:lnTo>
                  <a:lnTo>
                    <a:pt x="4993" y="1820"/>
                  </a:lnTo>
                  <a:lnTo>
                    <a:pt x="4993" y="1960"/>
                  </a:lnTo>
                  <a:lnTo>
                    <a:pt x="4993" y="2100"/>
                  </a:lnTo>
                  <a:lnTo>
                    <a:pt x="4900" y="2240"/>
                  </a:lnTo>
                  <a:lnTo>
                    <a:pt x="4760" y="2333"/>
                  </a:lnTo>
                  <a:lnTo>
                    <a:pt x="4620" y="2380"/>
                  </a:lnTo>
                  <a:lnTo>
                    <a:pt x="2007" y="2380"/>
                  </a:lnTo>
                  <a:lnTo>
                    <a:pt x="1820" y="2333"/>
                  </a:lnTo>
                  <a:lnTo>
                    <a:pt x="1727" y="2240"/>
                  </a:lnTo>
                  <a:lnTo>
                    <a:pt x="1633" y="2100"/>
                  </a:lnTo>
                  <a:lnTo>
                    <a:pt x="1587" y="1960"/>
                  </a:lnTo>
                  <a:lnTo>
                    <a:pt x="1633" y="1820"/>
                  </a:lnTo>
                  <a:lnTo>
                    <a:pt x="1727" y="1680"/>
                  </a:lnTo>
                  <a:lnTo>
                    <a:pt x="1820" y="1587"/>
                  </a:lnTo>
                  <a:close/>
                  <a:moveTo>
                    <a:pt x="747" y="0"/>
                  </a:moveTo>
                  <a:lnTo>
                    <a:pt x="607" y="94"/>
                  </a:lnTo>
                  <a:lnTo>
                    <a:pt x="420" y="140"/>
                  </a:lnTo>
                  <a:lnTo>
                    <a:pt x="280" y="280"/>
                  </a:lnTo>
                  <a:lnTo>
                    <a:pt x="187" y="420"/>
                  </a:lnTo>
                  <a:lnTo>
                    <a:pt x="93" y="560"/>
                  </a:lnTo>
                  <a:lnTo>
                    <a:pt x="47" y="747"/>
                  </a:lnTo>
                  <a:lnTo>
                    <a:pt x="0" y="933"/>
                  </a:lnTo>
                  <a:lnTo>
                    <a:pt x="0" y="3033"/>
                  </a:lnTo>
                  <a:lnTo>
                    <a:pt x="47" y="3220"/>
                  </a:lnTo>
                  <a:lnTo>
                    <a:pt x="93" y="3360"/>
                  </a:lnTo>
                  <a:lnTo>
                    <a:pt x="187" y="3546"/>
                  </a:lnTo>
                  <a:lnTo>
                    <a:pt x="280" y="3686"/>
                  </a:lnTo>
                  <a:lnTo>
                    <a:pt x="420" y="3780"/>
                  </a:lnTo>
                  <a:lnTo>
                    <a:pt x="607" y="3873"/>
                  </a:lnTo>
                  <a:lnTo>
                    <a:pt x="747" y="3920"/>
                  </a:lnTo>
                  <a:lnTo>
                    <a:pt x="3173" y="3920"/>
                  </a:lnTo>
                  <a:lnTo>
                    <a:pt x="4620" y="5180"/>
                  </a:lnTo>
                  <a:lnTo>
                    <a:pt x="4713" y="5226"/>
                  </a:lnTo>
                  <a:lnTo>
                    <a:pt x="5039" y="5226"/>
                  </a:lnTo>
                  <a:lnTo>
                    <a:pt x="5133" y="5133"/>
                  </a:lnTo>
                  <a:lnTo>
                    <a:pt x="5226" y="5086"/>
                  </a:lnTo>
                  <a:lnTo>
                    <a:pt x="5273" y="4993"/>
                  </a:lnTo>
                  <a:lnTo>
                    <a:pt x="5273" y="4853"/>
                  </a:lnTo>
                  <a:lnTo>
                    <a:pt x="5273" y="3920"/>
                  </a:lnTo>
                  <a:lnTo>
                    <a:pt x="5833" y="3920"/>
                  </a:lnTo>
                  <a:lnTo>
                    <a:pt x="6019" y="3873"/>
                  </a:lnTo>
                  <a:lnTo>
                    <a:pt x="6159" y="3780"/>
                  </a:lnTo>
                  <a:lnTo>
                    <a:pt x="6299" y="3686"/>
                  </a:lnTo>
                  <a:lnTo>
                    <a:pt x="6439" y="3546"/>
                  </a:lnTo>
                  <a:lnTo>
                    <a:pt x="6533" y="3360"/>
                  </a:lnTo>
                  <a:lnTo>
                    <a:pt x="6579" y="3220"/>
                  </a:lnTo>
                  <a:lnTo>
                    <a:pt x="6579" y="3033"/>
                  </a:lnTo>
                  <a:lnTo>
                    <a:pt x="6579" y="933"/>
                  </a:lnTo>
                  <a:lnTo>
                    <a:pt x="6579" y="747"/>
                  </a:lnTo>
                  <a:lnTo>
                    <a:pt x="6533" y="560"/>
                  </a:lnTo>
                  <a:lnTo>
                    <a:pt x="6439" y="420"/>
                  </a:lnTo>
                  <a:lnTo>
                    <a:pt x="6299" y="280"/>
                  </a:lnTo>
                  <a:lnTo>
                    <a:pt x="6159" y="140"/>
                  </a:lnTo>
                  <a:lnTo>
                    <a:pt x="6019" y="94"/>
                  </a:lnTo>
                  <a:lnTo>
                    <a:pt x="58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7"/>
            <p:cNvSpPr/>
            <p:nvPr/>
          </p:nvSpPr>
          <p:spPr>
            <a:xfrm>
              <a:off x="3269900" y="2217650"/>
              <a:ext cx="328975" cy="54850"/>
            </a:xfrm>
            <a:custGeom>
              <a:rect b="b" l="l" r="r" t="t"/>
              <a:pathLst>
                <a:path extrusionOk="0" h="2194" w="13159">
                  <a:moveTo>
                    <a:pt x="373" y="1"/>
                  </a:moveTo>
                  <a:lnTo>
                    <a:pt x="233" y="47"/>
                  </a:lnTo>
                  <a:lnTo>
                    <a:pt x="93" y="141"/>
                  </a:lnTo>
                  <a:lnTo>
                    <a:pt x="0" y="281"/>
                  </a:lnTo>
                  <a:lnTo>
                    <a:pt x="0" y="467"/>
                  </a:lnTo>
                  <a:lnTo>
                    <a:pt x="420" y="1774"/>
                  </a:lnTo>
                  <a:lnTo>
                    <a:pt x="560" y="2147"/>
                  </a:lnTo>
                  <a:lnTo>
                    <a:pt x="840" y="2007"/>
                  </a:lnTo>
                  <a:lnTo>
                    <a:pt x="1027" y="1914"/>
                  </a:lnTo>
                  <a:lnTo>
                    <a:pt x="1260" y="1774"/>
                  </a:lnTo>
                  <a:lnTo>
                    <a:pt x="1493" y="1727"/>
                  </a:lnTo>
                  <a:lnTo>
                    <a:pt x="1867" y="1681"/>
                  </a:lnTo>
                  <a:lnTo>
                    <a:pt x="2193" y="1727"/>
                  </a:lnTo>
                  <a:lnTo>
                    <a:pt x="2473" y="1774"/>
                  </a:lnTo>
                  <a:lnTo>
                    <a:pt x="2660" y="1914"/>
                  </a:lnTo>
                  <a:lnTo>
                    <a:pt x="2846" y="2007"/>
                  </a:lnTo>
                  <a:lnTo>
                    <a:pt x="3126" y="2147"/>
                  </a:lnTo>
                  <a:lnTo>
                    <a:pt x="3266" y="2194"/>
                  </a:lnTo>
                  <a:lnTo>
                    <a:pt x="3593" y="2194"/>
                  </a:lnTo>
                  <a:lnTo>
                    <a:pt x="3733" y="2147"/>
                  </a:lnTo>
                  <a:lnTo>
                    <a:pt x="4013" y="2007"/>
                  </a:lnTo>
                  <a:lnTo>
                    <a:pt x="4153" y="1914"/>
                  </a:lnTo>
                  <a:lnTo>
                    <a:pt x="4386" y="1774"/>
                  </a:lnTo>
                  <a:lnTo>
                    <a:pt x="4666" y="1727"/>
                  </a:lnTo>
                  <a:lnTo>
                    <a:pt x="4993" y="1681"/>
                  </a:lnTo>
                  <a:lnTo>
                    <a:pt x="5366" y="1727"/>
                  </a:lnTo>
                  <a:lnTo>
                    <a:pt x="5599" y="1774"/>
                  </a:lnTo>
                  <a:lnTo>
                    <a:pt x="5833" y="1914"/>
                  </a:lnTo>
                  <a:lnTo>
                    <a:pt x="6019" y="2007"/>
                  </a:lnTo>
                  <a:lnTo>
                    <a:pt x="6253" y="2147"/>
                  </a:lnTo>
                  <a:lnTo>
                    <a:pt x="6393" y="2194"/>
                  </a:lnTo>
                  <a:lnTo>
                    <a:pt x="6766" y="2194"/>
                  </a:lnTo>
                  <a:lnTo>
                    <a:pt x="6906" y="2147"/>
                  </a:lnTo>
                  <a:lnTo>
                    <a:pt x="7139" y="2007"/>
                  </a:lnTo>
                  <a:lnTo>
                    <a:pt x="7326" y="1914"/>
                  </a:lnTo>
                  <a:lnTo>
                    <a:pt x="7512" y="1774"/>
                  </a:lnTo>
                  <a:lnTo>
                    <a:pt x="7792" y="1727"/>
                  </a:lnTo>
                  <a:lnTo>
                    <a:pt x="8166" y="1681"/>
                  </a:lnTo>
                  <a:lnTo>
                    <a:pt x="8492" y="1727"/>
                  </a:lnTo>
                  <a:lnTo>
                    <a:pt x="8772" y="1774"/>
                  </a:lnTo>
                  <a:lnTo>
                    <a:pt x="8959" y="1914"/>
                  </a:lnTo>
                  <a:lnTo>
                    <a:pt x="9146" y="2007"/>
                  </a:lnTo>
                  <a:lnTo>
                    <a:pt x="9426" y="2147"/>
                  </a:lnTo>
                  <a:lnTo>
                    <a:pt x="9566" y="2194"/>
                  </a:lnTo>
                  <a:lnTo>
                    <a:pt x="9892" y="2194"/>
                  </a:lnTo>
                  <a:lnTo>
                    <a:pt x="10032" y="2147"/>
                  </a:lnTo>
                  <a:lnTo>
                    <a:pt x="10312" y="2007"/>
                  </a:lnTo>
                  <a:lnTo>
                    <a:pt x="10452" y="1914"/>
                  </a:lnTo>
                  <a:lnTo>
                    <a:pt x="10685" y="1774"/>
                  </a:lnTo>
                  <a:lnTo>
                    <a:pt x="10965" y="1727"/>
                  </a:lnTo>
                  <a:lnTo>
                    <a:pt x="11292" y="1681"/>
                  </a:lnTo>
                  <a:lnTo>
                    <a:pt x="11619" y="1727"/>
                  </a:lnTo>
                  <a:lnTo>
                    <a:pt x="11899" y="1774"/>
                  </a:lnTo>
                  <a:lnTo>
                    <a:pt x="12132" y="1914"/>
                  </a:lnTo>
                  <a:lnTo>
                    <a:pt x="12319" y="2007"/>
                  </a:lnTo>
                  <a:lnTo>
                    <a:pt x="12598" y="2147"/>
                  </a:lnTo>
                  <a:lnTo>
                    <a:pt x="12738" y="1774"/>
                  </a:lnTo>
                  <a:lnTo>
                    <a:pt x="13112" y="467"/>
                  </a:lnTo>
                  <a:lnTo>
                    <a:pt x="13158" y="281"/>
                  </a:lnTo>
                  <a:lnTo>
                    <a:pt x="13065" y="141"/>
                  </a:lnTo>
                  <a:lnTo>
                    <a:pt x="12925" y="47"/>
                  </a:lnTo>
                  <a:lnTo>
                    <a:pt x="12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3266400" y="2279475"/>
              <a:ext cx="334800" cy="52525"/>
            </a:xfrm>
            <a:custGeom>
              <a:rect b="b" l="l" r="r" t="t"/>
              <a:pathLst>
                <a:path extrusionOk="0" h="2101" w="13392">
                  <a:moveTo>
                    <a:pt x="1820" y="1"/>
                  </a:moveTo>
                  <a:lnTo>
                    <a:pt x="1680" y="47"/>
                  </a:lnTo>
                  <a:lnTo>
                    <a:pt x="1400" y="187"/>
                  </a:lnTo>
                  <a:lnTo>
                    <a:pt x="1260" y="327"/>
                  </a:lnTo>
                  <a:lnTo>
                    <a:pt x="1027" y="421"/>
                  </a:lnTo>
                  <a:lnTo>
                    <a:pt x="747" y="514"/>
                  </a:lnTo>
                  <a:lnTo>
                    <a:pt x="420" y="514"/>
                  </a:lnTo>
                  <a:lnTo>
                    <a:pt x="280" y="561"/>
                  </a:lnTo>
                  <a:lnTo>
                    <a:pt x="140" y="654"/>
                  </a:lnTo>
                  <a:lnTo>
                    <a:pt x="47" y="747"/>
                  </a:lnTo>
                  <a:lnTo>
                    <a:pt x="0" y="887"/>
                  </a:lnTo>
                  <a:lnTo>
                    <a:pt x="0" y="1727"/>
                  </a:lnTo>
                  <a:lnTo>
                    <a:pt x="47" y="1867"/>
                  </a:lnTo>
                  <a:lnTo>
                    <a:pt x="140" y="2007"/>
                  </a:lnTo>
                  <a:lnTo>
                    <a:pt x="280" y="2054"/>
                  </a:lnTo>
                  <a:lnTo>
                    <a:pt x="420" y="2100"/>
                  </a:lnTo>
                  <a:lnTo>
                    <a:pt x="13018" y="2100"/>
                  </a:lnTo>
                  <a:lnTo>
                    <a:pt x="13158" y="2054"/>
                  </a:lnTo>
                  <a:lnTo>
                    <a:pt x="13298" y="2007"/>
                  </a:lnTo>
                  <a:lnTo>
                    <a:pt x="13392" y="1867"/>
                  </a:lnTo>
                  <a:lnTo>
                    <a:pt x="13392" y="1727"/>
                  </a:lnTo>
                  <a:lnTo>
                    <a:pt x="13392" y="887"/>
                  </a:lnTo>
                  <a:lnTo>
                    <a:pt x="13392" y="747"/>
                  </a:lnTo>
                  <a:lnTo>
                    <a:pt x="13298" y="654"/>
                  </a:lnTo>
                  <a:lnTo>
                    <a:pt x="13158" y="561"/>
                  </a:lnTo>
                  <a:lnTo>
                    <a:pt x="13018" y="514"/>
                  </a:lnTo>
                  <a:lnTo>
                    <a:pt x="12692" y="514"/>
                  </a:lnTo>
                  <a:lnTo>
                    <a:pt x="12412" y="421"/>
                  </a:lnTo>
                  <a:lnTo>
                    <a:pt x="12179" y="327"/>
                  </a:lnTo>
                  <a:lnTo>
                    <a:pt x="11992" y="187"/>
                  </a:lnTo>
                  <a:lnTo>
                    <a:pt x="11759" y="47"/>
                  </a:lnTo>
                  <a:lnTo>
                    <a:pt x="11619" y="1"/>
                  </a:lnTo>
                  <a:lnTo>
                    <a:pt x="11245" y="1"/>
                  </a:lnTo>
                  <a:lnTo>
                    <a:pt x="11105" y="47"/>
                  </a:lnTo>
                  <a:lnTo>
                    <a:pt x="10872" y="187"/>
                  </a:lnTo>
                  <a:lnTo>
                    <a:pt x="10685" y="327"/>
                  </a:lnTo>
                  <a:lnTo>
                    <a:pt x="10499" y="421"/>
                  </a:lnTo>
                  <a:lnTo>
                    <a:pt x="10219" y="514"/>
                  </a:lnTo>
                  <a:lnTo>
                    <a:pt x="9519" y="514"/>
                  </a:lnTo>
                  <a:lnTo>
                    <a:pt x="9239" y="421"/>
                  </a:lnTo>
                  <a:lnTo>
                    <a:pt x="9052" y="327"/>
                  </a:lnTo>
                  <a:lnTo>
                    <a:pt x="8866" y="187"/>
                  </a:lnTo>
                  <a:lnTo>
                    <a:pt x="8632" y="47"/>
                  </a:lnTo>
                  <a:lnTo>
                    <a:pt x="8446" y="1"/>
                  </a:lnTo>
                  <a:lnTo>
                    <a:pt x="8119" y="1"/>
                  </a:lnTo>
                  <a:lnTo>
                    <a:pt x="7979" y="47"/>
                  </a:lnTo>
                  <a:lnTo>
                    <a:pt x="7699" y="187"/>
                  </a:lnTo>
                  <a:lnTo>
                    <a:pt x="7559" y="327"/>
                  </a:lnTo>
                  <a:lnTo>
                    <a:pt x="7326" y="421"/>
                  </a:lnTo>
                  <a:lnTo>
                    <a:pt x="7046" y="514"/>
                  </a:lnTo>
                  <a:lnTo>
                    <a:pt x="6393" y="514"/>
                  </a:lnTo>
                  <a:lnTo>
                    <a:pt x="6113" y="421"/>
                  </a:lnTo>
                  <a:lnTo>
                    <a:pt x="5879" y="327"/>
                  </a:lnTo>
                  <a:lnTo>
                    <a:pt x="5693" y="187"/>
                  </a:lnTo>
                  <a:lnTo>
                    <a:pt x="5459" y="47"/>
                  </a:lnTo>
                  <a:lnTo>
                    <a:pt x="5319" y="1"/>
                  </a:lnTo>
                  <a:lnTo>
                    <a:pt x="4946" y="1"/>
                  </a:lnTo>
                  <a:lnTo>
                    <a:pt x="4806" y="47"/>
                  </a:lnTo>
                  <a:lnTo>
                    <a:pt x="4573" y="187"/>
                  </a:lnTo>
                  <a:lnTo>
                    <a:pt x="4386" y="327"/>
                  </a:lnTo>
                  <a:lnTo>
                    <a:pt x="4200" y="421"/>
                  </a:lnTo>
                  <a:lnTo>
                    <a:pt x="3920" y="514"/>
                  </a:lnTo>
                  <a:lnTo>
                    <a:pt x="3220" y="514"/>
                  </a:lnTo>
                  <a:lnTo>
                    <a:pt x="2940" y="421"/>
                  </a:lnTo>
                  <a:lnTo>
                    <a:pt x="2753" y="327"/>
                  </a:lnTo>
                  <a:lnTo>
                    <a:pt x="2566" y="187"/>
                  </a:lnTo>
                  <a:lnTo>
                    <a:pt x="2333" y="47"/>
                  </a:lnTo>
                  <a:lnTo>
                    <a:pt x="2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7"/>
            <p:cNvSpPr/>
            <p:nvPr/>
          </p:nvSpPr>
          <p:spPr>
            <a:xfrm>
              <a:off x="3512525" y="2109175"/>
              <a:ext cx="46675" cy="45525"/>
            </a:xfrm>
            <a:custGeom>
              <a:rect b="b" l="l" r="r" t="t"/>
              <a:pathLst>
                <a:path extrusionOk="0" h="1821" w="1867">
                  <a:moveTo>
                    <a:pt x="747" y="0"/>
                  </a:moveTo>
                  <a:lnTo>
                    <a:pt x="560" y="47"/>
                  </a:lnTo>
                  <a:lnTo>
                    <a:pt x="420" y="140"/>
                  </a:lnTo>
                  <a:lnTo>
                    <a:pt x="280" y="280"/>
                  </a:lnTo>
                  <a:lnTo>
                    <a:pt x="187" y="374"/>
                  </a:lnTo>
                  <a:lnTo>
                    <a:pt x="94" y="560"/>
                  </a:lnTo>
                  <a:lnTo>
                    <a:pt x="47" y="700"/>
                  </a:lnTo>
                  <a:lnTo>
                    <a:pt x="1" y="887"/>
                  </a:lnTo>
                  <a:lnTo>
                    <a:pt x="47" y="1074"/>
                  </a:lnTo>
                  <a:lnTo>
                    <a:pt x="94" y="1260"/>
                  </a:lnTo>
                  <a:lnTo>
                    <a:pt x="187" y="1400"/>
                  </a:lnTo>
                  <a:lnTo>
                    <a:pt x="280" y="1540"/>
                  </a:lnTo>
                  <a:lnTo>
                    <a:pt x="420" y="1680"/>
                  </a:lnTo>
                  <a:lnTo>
                    <a:pt x="560" y="1773"/>
                  </a:lnTo>
                  <a:lnTo>
                    <a:pt x="747" y="1820"/>
                  </a:lnTo>
                  <a:lnTo>
                    <a:pt x="1120" y="1820"/>
                  </a:lnTo>
                  <a:lnTo>
                    <a:pt x="1307" y="1773"/>
                  </a:lnTo>
                  <a:lnTo>
                    <a:pt x="1447" y="1680"/>
                  </a:lnTo>
                  <a:lnTo>
                    <a:pt x="1587" y="1540"/>
                  </a:lnTo>
                  <a:lnTo>
                    <a:pt x="1680" y="1400"/>
                  </a:lnTo>
                  <a:lnTo>
                    <a:pt x="1774" y="1260"/>
                  </a:lnTo>
                  <a:lnTo>
                    <a:pt x="1820" y="1074"/>
                  </a:lnTo>
                  <a:lnTo>
                    <a:pt x="1867" y="887"/>
                  </a:lnTo>
                  <a:lnTo>
                    <a:pt x="1820" y="700"/>
                  </a:lnTo>
                  <a:lnTo>
                    <a:pt x="1774" y="560"/>
                  </a:lnTo>
                  <a:lnTo>
                    <a:pt x="1680" y="374"/>
                  </a:lnTo>
                  <a:lnTo>
                    <a:pt x="1587" y="280"/>
                  </a:lnTo>
                  <a:lnTo>
                    <a:pt x="1447" y="140"/>
                  </a:lnTo>
                  <a:lnTo>
                    <a:pt x="1307" y="47"/>
                  </a:lnTo>
                  <a:lnTo>
                    <a:pt x="1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7"/>
            <p:cNvSpPr/>
            <p:nvPr/>
          </p:nvSpPr>
          <p:spPr>
            <a:xfrm>
              <a:off x="3414550" y="2109175"/>
              <a:ext cx="45500" cy="45525"/>
            </a:xfrm>
            <a:custGeom>
              <a:rect b="b" l="l" r="r" t="t"/>
              <a:pathLst>
                <a:path extrusionOk="0" h="1821" w="1820">
                  <a:moveTo>
                    <a:pt x="747" y="0"/>
                  </a:moveTo>
                  <a:lnTo>
                    <a:pt x="560" y="47"/>
                  </a:lnTo>
                  <a:lnTo>
                    <a:pt x="420" y="140"/>
                  </a:lnTo>
                  <a:lnTo>
                    <a:pt x="280" y="280"/>
                  </a:lnTo>
                  <a:lnTo>
                    <a:pt x="140" y="374"/>
                  </a:lnTo>
                  <a:lnTo>
                    <a:pt x="93" y="560"/>
                  </a:lnTo>
                  <a:lnTo>
                    <a:pt x="0" y="700"/>
                  </a:lnTo>
                  <a:lnTo>
                    <a:pt x="0" y="887"/>
                  </a:lnTo>
                  <a:lnTo>
                    <a:pt x="0" y="1074"/>
                  </a:lnTo>
                  <a:lnTo>
                    <a:pt x="93" y="1260"/>
                  </a:lnTo>
                  <a:lnTo>
                    <a:pt x="140" y="1400"/>
                  </a:lnTo>
                  <a:lnTo>
                    <a:pt x="280" y="1540"/>
                  </a:lnTo>
                  <a:lnTo>
                    <a:pt x="420" y="1680"/>
                  </a:lnTo>
                  <a:lnTo>
                    <a:pt x="560" y="1773"/>
                  </a:lnTo>
                  <a:lnTo>
                    <a:pt x="747" y="1820"/>
                  </a:lnTo>
                  <a:lnTo>
                    <a:pt x="1120" y="1820"/>
                  </a:lnTo>
                  <a:lnTo>
                    <a:pt x="1260" y="1773"/>
                  </a:lnTo>
                  <a:lnTo>
                    <a:pt x="1447" y="1680"/>
                  </a:lnTo>
                  <a:lnTo>
                    <a:pt x="1587" y="1540"/>
                  </a:lnTo>
                  <a:lnTo>
                    <a:pt x="1680" y="1400"/>
                  </a:lnTo>
                  <a:lnTo>
                    <a:pt x="1773" y="1260"/>
                  </a:lnTo>
                  <a:lnTo>
                    <a:pt x="1820" y="1074"/>
                  </a:lnTo>
                  <a:lnTo>
                    <a:pt x="1820" y="887"/>
                  </a:lnTo>
                  <a:lnTo>
                    <a:pt x="1820" y="700"/>
                  </a:lnTo>
                  <a:lnTo>
                    <a:pt x="1773" y="560"/>
                  </a:lnTo>
                  <a:lnTo>
                    <a:pt x="1680" y="374"/>
                  </a:lnTo>
                  <a:lnTo>
                    <a:pt x="1587" y="280"/>
                  </a:lnTo>
                  <a:lnTo>
                    <a:pt x="1447" y="140"/>
                  </a:lnTo>
                  <a:lnTo>
                    <a:pt x="1260" y="47"/>
                  </a:lnTo>
                  <a:lnTo>
                    <a:pt x="1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7"/>
            <p:cNvSpPr/>
            <p:nvPr/>
          </p:nvSpPr>
          <p:spPr>
            <a:xfrm>
              <a:off x="3496200" y="2165175"/>
              <a:ext cx="79350" cy="32675"/>
            </a:xfrm>
            <a:custGeom>
              <a:rect b="b" l="l" r="r" t="t"/>
              <a:pathLst>
                <a:path extrusionOk="0" h="1307" w="3174">
                  <a:moveTo>
                    <a:pt x="514" y="0"/>
                  </a:moveTo>
                  <a:lnTo>
                    <a:pt x="327" y="233"/>
                  </a:lnTo>
                  <a:lnTo>
                    <a:pt x="140" y="513"/>
                  </a:lnTo>
                  <a:lnTo>
                    <a:pt x="47" y="840"/>
                  </a:lnTo>
                  <a:lnTo>
                    <a:pt x="0" y="1167"/>
                  </a:lnTo>
                  <a:lnTo>
                    <a:pt x="0" y="1307"/>
                  </a:lnTo>
                  <a:lnTo>
                    <a:pt x="3173" y="1307"/>
                  </a:lnTo>
                  <a:lnTo>
                    <a:pt x="3173" y="1167"/>
                  </a:lnTo>
                  <a:lnTo>
                    <a:pt x="3127" y="840"/>
                  </a:lnTo>
                  <a:lnTo>
                    <a:pt x="3033" y="513"/>
                  </a:lnTo>
                  <a:lnTo>
                    <a:pt x="2847" y="233"/>
                  </a:lnTo>
                  <a:lnTo>
                    <a:pt x="2660" y="0"/>
                  </a:lnTo>
                  <a:lnTo>
                    <a:pt x="2427" y="140"/>
                  </a:lnTo>
                  <a:lnTo>
                    <a:pt x="2147" y="280"/>
                  </a:lnTo>
                  <a:lnTo>
                    <a:pt x="1867" y="327"/>
                  </a:lnTo>
                  <a:lnTo>
                    <a:pt x="1587" y="373"/>
                  </a:lnTo>
                  <a:lnTo>
                    <a:pt x="1307" y="327"/>
                  </a:lnTo>
                  <a:lnTo>
                    <a:pt x="1027" y="280"/>
                  </a:lnTo>
                  <a:lnTo>
                    <a:pt x="747" y="140"/>
                  </a:lnTo>
                  <a:lnTo>
                    <a:pt x="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3398200" y="2165175"/>
              <a:ext cx="79350" cy="32675"/>
            </a:xfrm>
            <a:custGeom>
              <a:rect b="b" l="l" r="r" t="t"/>
              <a:pathLst>
                <a:path extrusionOk="0" h="1307" w="3174">
                  <a:moveTo>
                    <a:pt x="514" y="0"/>
                  </a:moveTo>
                  <a:lnTo>
                    <a:pt x="281" y="233"/>
                  </a:lnTo>
                  <a:lnTo>
                    <a:pt x="141" y="513"/>
                  </a:lnTo>
                  <a:lnTo>
                    <a:pt x="47" y="840"/>
                  </a:lnTo>
                  <a:lnTo>
                    <a:pt x="1" y="1167"/>
                  </a:lnTo>
                  <a:lnTo>
                    <a:pt x="1" y="1307"/>
                  </a:lnTo>
                  <a:lnTo>
                    <a:pt x="3174" y="1307"/>
                  </a:lnTo>
                  <a:lnTo>
                    <a:pt x="3127" y="1167"/>
                  </a:lnTo>
                  <a:lnTo>
                    <a:pt x="3127" y="840"/>
                  </a:lnTo>
                  <a:lnTo>
                    <a:pt x="3034" y="513"/>
                  </a:lnTo>
                  <a:lnTo>
                    <a:pt x="2847" y="233"/>
                  </a:lnTo>
                  <a:lnTo>
                    <a:pt x="2660" y="0"/>
                  </a:lnTo>
                  <a:lnTo>
                    <a:pt x="2427" y="140"/>
                  </a:lnTo>
                  <a:lnTo>
                    <a:pt x="2147" y="280"/>
                  </a:lnTo>
                  <a:lnTo>
                    <a:pt x="1867" y="327"/>
                  </a:lnTo>
                  <a:lnTo>
                    <a:pt x="1587" y="373"/>
                  </a:lnTo>
                  <a:lnTo>
                    <a:pt x="1261" y="327"/>
                  </a:lnTo>
                  <a:lnTo>
                    <a:pt x="981" y="280"/>
                  </a:lnTo>
                  <a:lnTo>
                    <a:pt x="747" y="140"/>
                  </a:lnTo>
                  <a:lnTo>
                    <a:pt x="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7"/>
          <p:cNvGrpSpPr/>
          <p:nvPr/>
        </p:nvGrpSpPr>
        <p:grpSpPr>
          <a:xfrm>
            <a:off x="613613" y="1599034"/>
            <a:ext cx="334825" cy="336000"/>
            <a:chOff x="4024625" y="3378325"/>
            <a:chExt cx="334825" cy="336000"/>
          </a:xfrm>
        </p:grpSpPr>
        <p:sp>
          <p:nvSpPr>
            <p:cNvPr id="814" name="Google Shape;814;p57"/>
            <p:cNvSpPr/>
            <p:nvPr/>
          </p:nvSpPr>
          <p:spPr>
            <a:xfrm>
              <a:off x="4120275" y="3378325"/>
              <a:ext cx="39700" cy="38525"/>
            </a:xfrm>
            <a:custGeom>
              <a:rect b="b" l="l" r="r" t="t"/>
              <a:pathLst>
                <a:path extrusionOk="0" h="1541" w="1588">
                  <a:moveTo>
                    <a:pt x="654" y="1"/>
                  </a:moveTo>
                  <a:lnTo>
                    <a:pt x="514" y="48"/>
                  </a:lnTo>
                  <a:lnTo>
                    <a:pt x="374" y="141"/>
                  </a:lnTo>
                  <a:lnTo>
                    <a:pt x="234" y="234"/>
                  </a:lnTo>
                  <a:lnTo>
                    <a:pt x="141" y="328"/>
                  </a:lnTo>
                  <a:lnTo>
                    <a:pt x="94" y="467"/>
                  </a:lnTo>
                  <a:lnTo>
                    <a:pt x="47" y="607"/>
                  </a:lnTo>
                  <a:lnTo>
                    <a:pt x="1" y="794"/>
                  </a:lnTo>
                  <a:lnTo>
                    <a:pt x="47" y="934"/>
                  </a:lnTo>
                  <a:lnTo>
                    <a:pt x="94" y="1074"/>
                  </a:lnTo>
                  <a:lnTo>
                    <a:pt x="141" y="1214"/>
                  </a:lnTo>
                  <a:lnTo>
                    <a:pt x="234" y="1307"/>
                  </a:lnTo>
                  <a:lnTo>
                    <a:pt x="374" y="1447"/>
                  </a:lnTo>
                  <a:lnTo>
                    <a:pt x="514" y="1494"/>
                  </a:lnTo>
                  <a:lnTo>
                    <a:pt x="654" y="1541"/>
                  </a:lnTo>
                  <a:lnTo>
                    <a:pt x="981" y="1541"/>
                  </a:lnTo>
                  <a:lnTo>
                    <a:pt x="1121" y="1494"/>
                  </a:lnTo>
                  <a:lnTo>
                    <a:pt x="1261" y="1447"/>
                  </a:lnTo>
                  <a:lnTo>
                    <a:pt x="1354" y="1307"/>
                  </a:lnTo>
                  <a:lnTo>
                    <a:pt x="1447" y="1214"/>
                  </a:lnTo>
                  <a:lnTo>
                    <a:pt x="1541" y="1074"/>
                  </a:lnTo>
                  <a:lnTo>
                    <a:pt x="1587" y="934"/>
                  </a:lnTo>
                  <a:lnTo>
                    <a:pt x="1587" y="794"/>
                  </a:lnTo>
                  <a:lnTo>
                    <a:pt x="1587" y="607"/>
                  </a:lnTo>
                  <a:lnTo>
                    <a:pt x="1541" y="467"/>
                  </a:lnTo>
                  <a:lnTo>
                    <a:pt x="1447" y="328"/>
                  </a:lnTo>
                  <a:lnTo>
                    <a:pt x="1354" y="234"/>
                  </a:lnTo>
                  <a:lnTo>
                    <a:pt x="1261" y="141"/>
                  </a:lnTo>
                  <a:lnTo>
                    <a:pt x="1121" y="48"/>
                  </a:lnTo>
                  <a:lnTo>
                    <a:pt x="9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4024625" y="3592975"/>
              <a:ext cx="100350" cy="121350"/>
            </a:xfrm>
            <a:custGeom>
              <a:rect b="b" l="l" r="r" t="t"/>
              <a:pathLst>
                <a:path extrusionOk="0" h="4854" w="4014">
                  <a:moveTo>
                    <a:pt x="1260" y="0"/>
                  </a:moveTo>
                  <a:lnTo>
                    <a:pt x="1120" y="47"/>
                  </a:lnTo>
                  <a:lnTo>
                    <a:pt x="187" y="607"/>
                  </a:lnTo>
                  <a:lnTo>
                    <a:pt x="47" y="747"/>
                  </a:lnTo>
                  <a:lnTo>
                    <a:pt x="1" y="934"/>
                  </a:lnTo>
                  <a:lnTo>
                    <a:pt x="1" y="4433"/>
                  </a:lnTo>
                  <a:lnTo>
                    <a:pt x="1" y="4620"/>
                  </a:lnTo>
                  <a:lnTo>
                    <a:pt x="94" y="4713"/>
                  </a:lnTo>
                  <a:lnTo>
                    <a:pt x="234" y="4806"/>
                  </a:lnTo>
                  <a:lnTo>
                    <a:pt x="374" y="4853"/>
                  </a:lnTo>
                  <a:lnTo>
                    <a:pt x="3640" y="4853"/>
                  </a:lnTo>
                  <a:lnTo>
                    <a:pt x="3733" y="4806"/>
                  </a:lnTo>
                  <a:lnTo>
                    <a:pt x="3827" y="4760"/>
                  </a:lnTo>
                  <a:lnTo>
                    <a:pt x="3967" y="4620"/>
                  </a:lnTo>
                  <a:lnTo>
                    <a:pt x="4013" y="4433"/>
                  </a:lnTo>
                  <a:lnTo>
                    <a:pt x="4013" y="4340"/>
                  </a:lnTo>
                  <a:lnTo>
                    <a:pt x="3967" y="4246"/>
                  </a:lnTo>
                  <a:lnTo>
                    <a:pt x="1634" y="187"/>
                  </a:lnTo>
                  <a:lnTo>
                    <a:pt x="1540" y="94"/>
                  </a:lnTo>
                  <a:lnTo>
                    <a:pt x="14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a:off x="4087625" y="3569650"/>
              <a:ext cx="271825" cy="122500"/>
            </a:xfrm>
            <a:custGeom>
              <a:rect b="b" l="l" r="r" t="t"/>
              <a:pathLst>
                <a:path extrusionOk="0" h="4900" w="10873">
                  <a:moveTo>
                    <a:pt x="2847" y="0"/>
                  </a:moveTo>
                  <a:lnTo>
                    <a:pt x="2287" y="47"/>
                  </a:lnTo>
                  <a:lnTo>
                    <a:pt x="1727" y="187"/>
                  </a:lnTo>
                  <a:lnTo>
                    <a:pt x="1213" y="420"/>
                  </a:lnTo>
                  <a:lnTo>
                    <a:pt x="0" y="1120"/>
                  </a:lnTo>
                  <a:lnTo>
                    <a:pt x="2193" y="4900"/>
                  </a:lnTo>
                  <a:lnTo>
                    <a:pt x="2427" y="4806"/>
                  </a:lnTo>
                  <a:lnTo>
                    <a:pt x="5646" y="4806"/>
                  </a:lnTo>
                  <a:lnTo>
                    <a:pt x="6019" y="4713"/>
                  </a:lnTo>
                  <a:lnTo>
                    <a:pt x="6393" y="4573"/>
                  </a:lnTo>
                  <a:lnTo>
                    <a:pt x="6766" y="4433"/>
                  </a:lnTo>
                  <a:lnTo>
                    <a:pt x="10406" y="2287"/>
                  </a:lnTo>
                  <a:lnTo>
                    <a:pt x="10546" y="2193"/>
                  </a:lnTo>
                  <a:lnTo>
                    <a:pt x="10686" y="2053"/>
                  </a:lnTo>
                  <a:lnTo>
                    <a:pt x="10779" y="1867"/>
                  </a:lnTo>
                  <a:lnTo>
                    <a:pt x="10872" y="1727"/>
                  </a:lnTo>
                  <a:lnTo>
                    <a:pt x="10872" y="1540"/>
                  </a:lnTo>
                  <a:lnTo>
                    <a:pt x="10872" y="1353"/>
                  </a:lnTo>
                  <a:lnTo>
                    <a:pt x="10826" y="1167"/>
                  </a:lnTo>
                  <a:lnTo>
                    <a:pt x="10779" y="980"/>
                  </a:lnTo>
                  <a:lnTo>
                    <a:pt x="10639" y="793"/>
                  </a:lnTo>
                  <a:lnTo>
                    <a:pt x="10499" y="653"/>
                  </a:lnTo>
                  <a:lnTo>
                    <a:pt x="10359" y="560"/>
                  </a:lnTo>
                  <a:lnTo>
                    <a:pt x="10172" y="513"/>
                  </a:lnTo>
                  <a:lnTo>
                    <a:pt x="9986" y="467"/>
                  </a:lnTo>
                  <a:lnTo>
                    <a:pt x="9799" y="467"/>
                  </a:lnTo>
                  <a:lnTo>
                    <a:pt x="9612" y="513"/>
                  </a:lnTo>
                  <a:lnTo>
                    <a:pt x="9426" y="607"/>
                  </a:lnTo>
                  <a:lnTo>
                    <a:pt x="8026" y="1400"/>
                  </a:lnTo>
                  <a:lnTo>
                    <a:pt x="7979" y="1773"/>
                  </a:lnTo>
                  <a:lnTo>
                    <a:pt x="7933" y="2053"/>
                  </a:lnTo>
                  <a:lnTo>
                    <a:pt x="7793" y="2333"/>
                  </a:lnTo>
                  <a:lnTo>
                    <a:pt x="7653" y="2567"/>
                  </a:lnTo>
                  <a:lnTo>
                    <a:pt x="7419" y="2753"/>
                  </a:lnTo>
                  <a:lnTo>
                    <a:pt x="7186" y="2893"/>
                  </a:lnTo>
                  <a:lnTo>
                    <a:pt x="6953" y="3033"/>
                  </a:lnTo>
                  <a:lnTo>
                    <a:pt x="6673" y="3126"/>
                  </a:lnTo>
                  <a:lnTo>
                    <a:pt x="6066" y="3126"/>
                  </a:lnTo>
                  <a:lnTo>
                    <a:pt x="4013" y="2753"/>
                  </a:lnTo>
                  <a:lnTo>
                    <a:pt x="3873" y="2706"/>
                  </a:lnTo>
                  <a:lnTo>
                    <a:pt x="3733" y="2613"/>
                  </a:lnTo>
                  <a:lnTo>
                    <a:pt x="3686" y="2473"/>
                  </a:lnTo>
                  <a:lnTo>
                    <a:pt x="3686" y="2333"/>
                  </a:lnTo>
                  <a:lnTo>
                    <a:pt x="3733" y="2193"/>
                  </a:lnTo>
                  <a:lnTo>
                    <a:pt x="3826" y="2053"/>
                  </a:lnTo>
                  <a:lnTo>
                    <a:pt x="3966" y="1960"/>
                  </a:lnTo>
                  <a:lnTo>
                    <a:pt x="4153" y="1960"/>
                  </a:lnTo>
                  <a:lnTo>
                    <a:pt x="6206" y="2333"/>
                  </a:lnTo>
                  <a:lnTo>
                    <a:pt x="6533" y="2333"/>
                  </a:lnTo>
                  <a:lnTo>
                    <a:pt x="6719" y="2287"/>
                  </a:lnTo>
                  <a:lnTo>
                    <a:pt x="6859" y="2193"/>
                  </a:lnTo>
                  <a:lnTo>
                    <a:pt x="6999" y="2100"/>
                  </a:lnTo>
                  <a:lnTo>
                    <a:pt x="7093" y="1960"/>
                  </a:lnTo>
                  <a:lnTo>
                    <a:pt x="7186" y="1773"/>
                  </a:lnTo>
                  <a:lnTo>
                    <a:pt x="7233" y="1633"/>
                  </a:lnTo>
                  <a:lnTo>
                    <a:pt x="7233" y="1447"/>
                  </a:lnTo>
                  <a:lnTo>
                    <a:pt x="7233" y="1260"/>
                  </a:lnTo>
                  <a:lnTo>
                    <a:pt x="7186" y="1120"/>
                  </a:lnTo>
                  <a:lnTo>
                    <a:pt x="7093" y="980"/>
                  </a:lnTo>
                  <a:lnTo>
                    <a:pt x="6953" y="840"/>
                  </a:lnTo>
                  <a:lnTo>
                    <a:pt x="6813" y="700"/>
                  </a:lnTo>
                  <a:lnTo>
                    <a:pt x="6673" y="653"/>
                  </a:lnTo>
                  <a:lnTo>
                    <a:pt x="6486" y="607"/>
                  </a:lnTo>
                  <a:lnTo>
                    <a:pt x="3406" y="47"/>
                  </a:lnTo>
                  <a:lnTo>
                    <a:pt x="2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4113275" y="3496150"/>
              <a:ext cx="53700" cy="59525"/>
            </a:xfrm>
            <a:custGeom>
              <a:rect b="b" l="l" r="r" t="t"/>
              <a:pathLst>
                <a:path extrusionOk="0" h="2381" w="2148">
                  <a:moveTo>
                    <a:pt x="1" y="1"/>
                  </a:moveTo>
                  <a:lnTo>
                    <a:pt x="234" y="2007"/>
                  </a:lnTo>
                  <a:lnTo>
                    <a:pt x="281" y="2147"/>
                  </a:lnTo>
                  <a:lnTo>
                    <a:pt x="374" y="2240"/>
                  </a:lnTo>
                  <a:lnTo>
                    <a:pt x="467" y="2334"/>
                  </a:lnTo>
                  <a:lnTo>
                    <a:pt x="607" y="2380"/>
                  </a:lnTo>
                  <a:lnTo>
                    <a:pt x="1541" y="2380"/>
                  </a:lnTo>
                  <a:lnTo>
                    <a:pt x="1681" y="2334"/>
                  </a:lnTo>
                  <a:lnTo>
                    <a:pt x="1821" y="2240"/>
                  </a:lnTo>
                  <a:lnTo>
                    <a:pt x="1867" y="2147"/>
                  </a:lnTo>
                  <a:lnTo>
                    <a:pt x="1914" y="2007"/>
                  </a:lnTo>
                  <a:lnTo>
                    <a:pt x="2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4100450" y="3427325"/>
              <a:ext cx="79350" cy="49025"/>
            </a:xfrm>
            <a:custGeom>
              <a:rect b="b" l="l" r="r" t="t"/>
              <a:pathLst>
                <a:path extrusionOk="0" h="1961" w="3174">
                  <a:moveTo>
                    <a:pt x="560" y="1"/>
                  </a:moveTo>
                  <a:lnTo>
                    <a:pt x="327" y="234"/>
                  </a:lnTo>
                  <a:lnTo>
                    <a:pt x="140" y="514"/>
                  </a:lnTo>
                  <a:lnTo>
                    <a:pt x="47" y="841"/>
                  </a:lnTo>
                  <a:lnTo>
                    <a:pt x="1" y="1167"/>
                  </a:lnTo>
                  <a:lnTo>
                    <a:pt x="1" y="1587"/>
                  </a:lnTo>
                  <a:lnTo>
                    <a:pt x="47" y="1727"/>
                  </a:lnTo>
                  <a:lnTo>
                    <a:pt x="140" y="1867"/>
                  </a:lnTo>
                  <a:lnTo>
                    <a:pt x="280" y="1914"/>
                  </a:lnTo>
                  <a:lnTo>
                    <a:pt x="420" y="1960"/>
                  </a:lnTo>
                  <a:lnTo>
                    <a:pt x="2753" y="1960"/>
                  </a:lnTo>
                  <a:lnTo>
                    <a:pt x="2940" y="1914"/>
                  </a:lnTo>
                  <a:lnTo>
                    <a:pt x="3033" y="1867"/>
                  </a:lnTo>
                  <a:lnTo>
                    <a:pt x="3127" y="1727"/>
                  </a:lnTo>
                  <a:lnTo>
                    <a:pt x="3173" y="1587"/>
                  </a:lnTo>
                  <a:lnTo>
                    <a:pt x="3173" y="1167"/>
                  </a:lnTo>
                  <a:lnTo>
                    <a:pt x="3127" y="841"/>
                  </a:lnTo>
                  <a:lnTo>
                    <a:pt x="3033" y="514"/>
                  </a:lnTo>
                  <a:lnTo>
                    <a:pt x="2847" y="234"/>
                  </a:lnTo>
                  <a:lnTo>
                    <a:pt x="2614" y="1"/>
                  </a:lnTo>
                  <a:lnTo>
                    <a:pt x="2427" y="141"/>
                  </a:lnTo>
                  <a:lnTo>
                    <a:pt x="2147" y="281"/>
                  </a:lnTo>
                  <a:lnTo>
                    <a:pt x="1867" y="374"/>
                  </a:lnTo>
                  <a:lnTo>
                    <a:pt x="1307" y="374"/>
                  </a:lnTo>
                  <a:lnTo>
                    <a:pt x="1027" y="281"/>
                  </a:lnTo>
                  <a:lnTo>
                    <a:pt x="794" y="141"/>
                  </a:lnTo>
                  <a:lnTo>
                    <a:pt x="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4297600" y="3378325"/>
              <a:ext cx="39675" cy="38525"/>
            </a:xfrm>
            <a:custGeom>
              <a:rect b="b" l="l" r="r" t="t"/>
              <a:pathLst>
                <a:path extrusionOk="0" h="1541" w="1587">
                  <a:moveTo>
                    <a:pt x="653" y="1"/>
                  </a:moveTo>
                  <a:lnTo>
                    <a:pt x="467" y="48"/>
                  </a:lnTo>
                  <a:lnTo>
                    <a:pt x="373" y="141"/>
                  </a:lnTo>
                  <a:lnTo>
                    <a:pt x="233" y="234"/>
                  </a:lnTo>
                  <a:lnTo>
                    <a:pt x="140" y="328"/>
                  </a:lnTo>
                  <a:lnTo>
                    <a:pt x="47" y="467"/>
                  </a:lnTo>
                  <a:lnTo>
                    <a:pt x="0" y="607"/>
                  </a:lnTo>
                  <a:lnTo>
                    <a:pt x="0" y="794"/>
                  </a:lnTo>
                  <a:lnTo>
                    <a:pt x="0" y="934"/>
                  </a:lnTo>
                  <a:lnTo>
                    <a:pt x="47" y="1074"/>
                  </a:lnTo>
                  <a:lnTo>
                    <a:pt x="140" y="1214"/>
                  </a:lnTo>
                  <a:lnTo>
                    <a:pt x="233" y="1307"/>
                  </a:lnTo>
                  <a:lnTo>
                    <a:pt x="373" y="1447"/>
                  </a:lnTo>
                  <a:lnTo>
                    <a:pt x="467" y="1494"/>
                  </a:lnTo>
                  <a:lnTo>
                    <a:pt x="653" y="1541"/>
                  </a:lnTo>
                  <a:lnTo>
                    <a:pt x="933" y="1541"/>
                  </a:lnTo>
                  <a:lnTo>
                    <a:pt x="1120" y="1494"/>
                  </a:lnTo>
                  <a:lnTo>
                    <a:pt x="1213" y="1447"/>
                  </a:lnTo>
                  <a:lnTo>
                    <a:pt x="1353" y="1307"/>
                  </a:lnTo>
                  <a:lnTo>
                    <a:pt x="1447" y="1214"/>
                  </a:lnTo>
                  <a:lnTo>
                    <a:pt x="1540" y="1074"/>
                  </a:lnTo>
                  <a:lnTo>
                    <a:pt x="1587" y="934"/>
                  </a:lnTo>
                  <a:lnTo>
                    <a:pt x="1587" y="794"/>
                  </a:lnTo>
                  <a:lnTo>
                    <a:pt x="1587" y="607"/>
                  </a:lnTo>
                  <a:lnTo>
                    <a:pt x="1540" y="467"/>
                  </a:lnTo>
                  <a:lnTo>
                    <a:pt x="1447" y="328"/>
                  </a:lnTo>
                  <a:lnTo>
                    <a:pt x="1353" y="234"/>
                  </a:lnTo>
                  <a:lnTo>
                    <a:pt x="1213" y="141"/>
                  </a:lnTo>
                  <a:lnTo>
                    <a:pt x="1120" y="48"/>
                  </a:lnTo>
                  <a:lnTo>
                    <a:pt x="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7"/>
            <p:cNvSpPr/>
            <p:nvPr/>
          </p:nvSpPr>
          <p:spPr>
            <a:xfrm>
              <a:off x="4278925" y="3428500"/>
              <a:ext cx="77025" cy="60675"/>
            </a:xfrm>
            <a:custGeom>
              <a:rect b="b" l="l" r="r" t="t"/>
              <a:pathLst>
                <a:path extrusionOk="0" h="2427" w="3081">
                  <a:moveTo>
                    <a:pt x="561" y="0"/>
                  </a:moveTo>
                  <a:lnTo>
                    <a:pt x="327" y="280"/>
                  </a:lnTo>
                  <a:lnTo>
                    <a:pt x="234" y="654"/>
                  </a:lnTo>
                  <a:lnTo>
                    <a:pt x="1" y="1960"/>
                  </a:lnTo>
                  <a:lnTo>
                    <a:pt x="1" y="2147"/>
                  </a:lnTo>
                  <a:lnTo>
                    <a:pt x="47" y="2287"/>
                  </a:lnTo>
                  <a:lnTo>
                    <a:pt x="187" y="2380"/>
                  </a:lnTo>
                  <a:lnTo>
                    <a:pt x="374" y="2427"/>
                  </a:lnTo>
                  <a:lnTo>
                    <a:pt x="2707" y="2427"/>
                  </a:lnTo>
                  <a:lnTo>
                    <a:pt x="2894" y="2380"/>
                  </a:lnTo>
                  <a:lnTo>
                    <a:pt x="3034" y="2287"/>
                  </a:lnTo>
                  <a:lnTo>
                    <a:pt x="3080" y="2147"/>
                  </a:lnTo>
                  <a:lnTo>
                    <a:pt x="3080" y="1960"/>
                  </a:lnTo>
                  <a:lnTo>
                    <a:pt x="2847" y="654"/>
                  </a:lnTo>
                  <a:lnTo>
                    <a:pt x="2754" y="280"/>
                  </a:lnTo>
                  <a:lnTo>
                    <a:pt x="2520" y="0"/>
                  </a:lnTo>
                  <a:lnTo>
                    <a:pt x="2334" y="140"/>
                  </a:lnTo>
                  <a:lnTo>
                    <a:pt x="2054" y="234"/>
                  </a:lnTo>
                  <a:lnTo>
                    <a:pt x="1820" y="327"/>
                  </a:lnTo>
                  <a:lnTo>
                    <a:pt x="1260" y="327"/>
                  </a:lnTo>
                  <a:lnTo>
                    <a:pt x="1027" y="234"/>
                  </a:lnTo>
                  <a:lnTo>
                    <a:pt x="747" y="140"/>
                  </a:lnTo>
                  <a:lnTo>
                    <a:pt x="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7"/>
            <p:cNvSpPr/>
            <p:nvPr/>
          </p:nvSpPr>
          <p:spPr>
            <a:xfrm>
              <a:off x="4290600" y="3508975"/>
              <a:ext cx="53675" cy="46700"/>
            </a:xfrm>
            <a:custGeom>
              <a:rect b="b" l="l" r="r" t="t"/>
              <a:pathLst>
                <a:path extrusionOk="0" h="1868" w="2147">
                  <a:moveTo>
                    <a:pt x="0" y="1"/>
                  </a:moveTo>
                  <a:lnTo>
                    <a:pt x="234" y="1494"/>
                  </a:lnTo>
                  <a:lnTo>
                    <a:pt x="280" y="1634"/>
                  </a:lnTo>
                  <a:lnTo>
                    <a:pt x="373" y="1727"/>
                  </a:lnTo>
                  <a:lnTo>
                    <a:pt x="467" y="1821"/>
                  </a:lnTo>
                  <a:lnTo>
                    <a:pt x="607" y="1867"/>
                  </a:lnTo>
                  <a:lnTo>
                    <a:pt x="1540" y="1867"/>
                  </a:lnTo>
                  <a:lnTo>
                    <a:pt x="1680" y="1821"/>
                  </a:lnTo>
                  <a:lnTo>
                    <a:pt x="1773" y="1727"/>
                  </a:lnTo>
                  <a:lnTo>
                    <a:pt x="1867" y="1634"/>
                  </a:lnTo>
                  <a:lnTo>
                    <a:pt x="1913" y="1494"/>
                  </a:lnTo>
                  <a:lnTo>
                    <a:pt x="2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4205425" y="3430825"/>
              <a:ext cx="39700" cy="38525"/>
            </a:xfrm>
            <a:custGeom>
              <a:rect b="b" l="l" r="r" t="t"/>
              <a:pathLst>
                <a:path extrusionOk="0" h="1541" w="1588">
                  <a:moveTo>
                    <a:pt x="654" y="1"/>
                  </a:moveTo>
                  <a:lnTo>
                    <a:pt x="514" y="47"/>
                  </a:lnTo>
                  <a:lnTo>
                    <a:pt x="374" y="141"/>
                  </a:lnTo>
                  <a:lnTo>
                    <a:pt x="234" y="234"/>
                  </a:lnTo>
                  <a:lnTo>
                    <a:pt x="141" y="327"/>
                  </a:lnTo>
                  <a:lnTo>
                    <a:pt x="94" y="467"/>
                  </a:lnTo>
                  <a:lnTo>
                    <a:pt x="48" y="607"/>
                  </a:lnTo>
                  <a:lnTo>
                    <a:pt x="1" y="794"/>
                  </a:lnTo>
                  <a:lnTo>
                    <a:pt x="48" y="934"/>
                  </a:lnTo>
                  <a:lnTo>
                    <a:pt x="94" y="1074"/>
                  </a:lnTo>
                  <a:lnTo>
                    <a:pt x="141" y="1214"/>
                  </a:lnTo>
                  <a:lnTo>
                    <a:pt x="234" y="1307"/>
                  </a:lnTo>
                  <a:lnTo>
                    <a:pt x="374" y="1447"/>
                  </a:lnTo>
                  <a:lnTo>
                    <a:pt x="514" y="1494"/>
                  </a:lnTo>
                  <a:lnTo>
                    <a:pt x="654" y="1540"/>
                  </a:lnTo>
                  <a:lnTo>
                    <a:pt x="981" y="1540"/>
                  </a:lnTo>
                  <a:lnTo>
                    <a:pt x="1121" y="1494"/>
                  </a:lnTo>
                  <a:lnTo>
                    <a:pt x="1261" y="1447"/>
                  </a:lnTo>
                  <a:lnTo>
                    <a:pt x="1354" y="1307"/>
                  </a:lnTo>
                  <a:lnTo>
                    <a:pt x="1447" y="1214"/>
                  </a:lnTo>
                  <a:lnTo>
                    <a:pt x="1541" y="1074"/>
                  </a:lnTo>
                  <a:lnTo>
                    <a:pt x="1587" y="934"/>
                  </a:lnTo>
                  <a:lnTo>
                    <a:pt x="1587" y="794"/>
                  </a:lnTo>
                  <a:lnTo>
                    <a:pt x="1587" y="607"/>
                  </a:lnTo>
                  <a:lnTo>
                    <a:pt x="1541" y="467"/>
                  </a:lnTo>
                  <a:lnTo>
                    <a:pt x="1447" y="327"/>
                  </a:lnTo>
                  <a:lnTo>
                    <a:pt x="1354" y="234"/>
                  </a:lnTo>
                  <a:lnTo>
                    <a:pt x="1261" y="141"/>
                  </a:lnTo>
                  <a:lnTo>
                    <a:pt x="1121" y="47"/>
                  </a:lnTo>
                  <a:lnTo>
                    <a:pt x="9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4196100" y="3482150"/>
              <a:ext cx="59525" cy="73525"/>
            </a:xfrm>
            <a:custGeom>
              <a:rect b="b" l="l" r="r" t="t"/>
              <a:pathLst>
                <a:path extrusionOk="0" h="2941" w="2381">
                  <a:moveTo>
                    <a:pt x="234" y="1"/>
                  </a:moveTo>
                  <a:lnTo>
                    <a:pt x="141" y="141"/>
                  </a:lnTo>
                  <a:lnTo>
                    <a:pt x="47" y="327"/>
                  </a:lnTo>
                  <a:lnTo>
                    <a:pt x="1" y="514"/>
                  </a:lnTo>
                  <a:lnTo>
                    <a:pt x="1" y="701"/>
                  </a:lnTo>
                  <a:lnTo>
                    <a:pt x="1" y="2520"/>
                  </a:lnTo>
                  <a:lnTo>
                    <a:pt x="47" y="2660"/>
                  </a:lnTo>
                  <a:lnTo>
                    <a:pt x="94" y="2800"/>
                  </a:lnTo>
                  <a:lnTo>
                    <a:pt x="234" y="2894"/>
                  </a:lnTo>
                  <a:lnTo>
                    <a:pt x="374" y="2940"/>
                  </a:lnTo>
                  <a:lnTo>
                    <a:pt x="1960" y="2940"/>
                  </a:lnTo>
                  <a:lnTo>
                    <a:pt x="2100" y="2894"/>
                  </a:lnTo>
                  <a:lnTo>
                    <a:pt x="2240" y="2800"/>
                  </a:lnTo>
                  <a:lnTo>
                    <a:pt x="2334" y="2660"/>
                  </a:lnTo>
                  <a:lnTo>
                    <a:pt x="2380" y="2520"/>
                  </a:lnTo>
                  <a:lnTo>
                    <a:pt x="2380" y="701"/>
                  </a:lnTo>
                  <a:lnTo>
                    <a:pt x="2334" y="514"/>
                  </a:lnTo>
                  <a:lnTo>
                    <a:pt x="2287" y="327"/>
                  </a:lnTo>
                  <a:lnTo>
                    <a:pt x="2240" y="141"/>
                  </a:lnTo>
                  <a:lnTo>
                    <a:pt x="2100" y="1"/>
                  </a:lnTo>
                  <a:lnTo>
                    <a:pt x="1914" y="94"/>
                  </a:lnTo>
                  <a:lnTo>
                    <a:pt x="1680" y="234"/>
                  </a:lnTo>
                  <a:lnTo>
                    <a:pt x="1447" y="281"/>
                  </a:lnTo>
                  <a:lnTo>
                    <a:pt x="934" y="281"/>
                  </a:lnTo>
                  <a:lnTo>
                    <a:pt x="654" y="234"/>
                  </a:lnTo>
                  <a:lnTo>
                    <a:pt x="421" y="94"/>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7"/>
          <p:cNvGrpSpPr/>
          <p:nvPr/>
        </p:nvGrpSpPr>
        <p:grpSpPr>
          <a:xfrm>
            <a:off x="4925888" y="1599059"/>
            <a:ext cx="335975" cy="335975"/>
            <a:chOff x="5530600" y="4075900"/>
            <a:chExt cx="335975" cy="335975"/>
          </a:xfrm>
        </p:grpSpPr>
        <p:sp>
          <p:nvSpPr>
            <p:cNvPr id="825" name="Google Shape;825;p57"/>
            <p:cNvSpPr/>
            <p:nvPr/>
          </p:nvSpPr>
          <p:spPr>
            <a:xfrm>
              <a:off x="5689250" y="4346550"/>
              <a:ext cx="19850" cy="65325"/>
            </a:xfrm>
            <a:custGeom>
              <a:rect b="b" l="l" r="r" t="t"/>
              <a:pathLst>
                <a:path extrusionOk="0" h="2613" w="794">
                  <a:moveTo>
                    <a:pt x="374" y="0"/>
                  </a:moveTo>
                  <a:lnTo>
                    <a:pt x="234" y="47"/>
                  </a:lnTo>
                  <a:lnTo>
                    <a:pt x="94" y="140"/>
                  </a:lnTo>
                  <a:lnTo>
                    <a:pt x="47" y="233"/>
                  </a:lnTo>
                  <a:lnTo>
                    <a:pt x="0" y="420"/>
                  </a:lnTo>
                  <a:lnTo>
                    <a:pt x="0" y="2613"/>
                  </a:lnTo>
                  <a:lnTo>
                    <a:pt x="794" y="2613"/>
                  </a:lnTo>
                  <a:lnTo>
                    <a:pt x="794" y="420"/>
                  </a:lnTo>
                  <a:lnTo>
                    <a:pt x="747" y="233"/>
                  </a:lnTo>
                  <a:lnTo>
                    <a:pt x="654" y="140"/>
                  </a:lnTo>
                  <a:lnTo>
                    <a:pt x="560" y="47"/>
                  </a:lnTo>
                  <a:lnTo>
                    <a:pt x="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7"/>
            <p:cNvSpPr/>
            <p:nvPr/>
          </p:nvSpPr>
          <p:spPr>
            <a:xfrm>
              <a:off x="5689250" y="4268375"/>
              <a:ext cx="19850" cy="18700"/>
            </a:xfrm>
            <a:custGeom>
              <a:rect b="b" l="l" r="r" t="t"/>
              <a:pathLst>
                <a:path extrusionOk="0" h="748" w="794">
                  <a:moveTo>
                    <a:pt x="234" y="1"/>
                  </a:moveTo>
                  <a:lnTo>
                    <a:pt x="94" y="94"/>
                  </a:lnTo>
                  <a:lnTo>
                    <a:pt x="47" y="234"/>
                  </a:lnTo>
                  <a:lnTo>
                    <a:pt x="0" y="374"/>
                  </a:lnTo>
                  <a:lnTo>
                    <a:pt x="47" y="514"/>
                  </a:lnTo>
                  <a:lnTo>
                    <a:pt x="94" y="654"/>
                  </a:lnTo>
                  <a:lnTo>
                    <a:pt x="234" y="747"/>
                  </a:lnTo>
                  <a:lnTo>
                    <a:pt x="560" y="747"/>
                  </a:lnTo>
                  <a:lnTo>
                    <a:pt x="654" y="654"/>
                  </a:lnTo>
                  <a:lnTo>
                    <a:pt x="747" y="514"/>
                  </a:lnTo>
                  <a:lnTo>
                    <a:pt x="794" y="374"/>
                  </a:lnTo>
                  <a:lnTo>
                    <a:pt x="747" y="234"/>
                  </a:lnTo>
                  <a:lnTo>
                    <a:pt x="654" y="94"/>
                  </a:lnTo>
                  <a:lnTo>
                    <a:pt x="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5689250" y="4075900"/>
              <a:ext cx="72350" cy="50200"/>
            </a:xfrm>
            <a:custGeom>
              <a:rect b="b" l="l" r="r" t="t"/>
              <a:pathLst>
                <a:path extrusionOk="0" h="2008" w="2894">
                  <a:moveTo>
                    <a:pt x="374" y="1"/>
                  </a:moveTo>
                  <a:lnTo>
                    <a:pt x="234" y="47"/>
                  </a:lnTo>
                  <a:lnTo>
                    <a:pt x="94" y="141"/>
                  </a:lnTo>
                  <a:lnTo>
                    <a:pt x="47" y="234"/>
                  </a:lnTo>
                  <a:lnTo>
                    <a:pt x="0" y="421"/>
                  </a:lnTo>
                  <a:lnTo>
                    <a:pt x="0" y="2007"/>
                  </a:lnTo>
                  <a:lnTo>
                    <a:pt x="2473" y="2007"/>
                  </a:lnTo>
                  <a:lnTo>
                    <a:pt x="2660" y="1961"/>
                  </a:lnTo>
                  <a:lnTo>
                    <a:pt x="2753" y="1867"/>
                  </a:lnTo>
                  <a:lnTo>
                    <a:pt x="2847" y="1727"/>
                  </a:lnTo>
                  <a:lnTo>
                    <a:pt x="2893" y="1587"/>
                  </a:lnTo>
                  <a:lnTo>
                    <a:pt x="2893" y="421"/>
                  </a:lnTo>
                  <a:lnTo>
                    <a:pt x="2847" y="234"/>
                  </a:lnTo>
                  <a:lnTo>
                    <a:pt x="2753" y="141"/>
                  </a:lnTo>
                  <a:lnTo>
                    <a:pt x="2660"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5600600" y="4144725"/>
              <a:ext cx="197150" cy="267150"/>
            </a:xfrm>
            <a:custGeom>
              <a:rect b="b" l="l" r="r" t="t"/>
              <a:pathLst>
                <a:path extrusionOk="0" h="10686" w="7886">
                  <a:moveTo>
                    <a:pt x="4153" y="4154"/>
                  </a:moveTo>
                  <a:lnTo>
                    <a:pt x="4386" y="4247"/>
                  </a:lnTo>
                  <a:lnTo>
                    <a:pt x="4573" y="4340"/>
                  </a:lnTo>
                  <a:lnTo>
                    <a:pt x="4760" y="4480"/>
                  </a:lnTo>
                  <a:lnTo>
                    <a:pt x="4900" y="4667"/>
                  </a:lnTo>
                  <a:lnTo>
                    <a:pt x="5040" y="4853"/>
                  </a:lnTo>
                  <a:lnTo>
                    <a:pt x="5086" y="5087"/>
                  </a:lnTo>
                  <a:lnTo>
                    <a:pt x="5133" y="5320"/>
                  </a:lnTo>
                  <a:lnTo>
                    <a:pt x="5086" y="5553"/>
                  </a:lnTo>
                  <a:lnTo>
                    <a:pt x="5040" y="5787"/>
                  </a:lnTo>
                  <a:lnTo>
                    <a:pt x="4900" y="5973"/>
                  </a:lnTo>
                  <a:lnTo>
                    <a:pt x="4760" y="6160"/>
                  </a:lnTo>
                  <a:lnTo>
                    <a:pt x="4573" y="6300"/>
                  </a:lnTo>
                  <a:lnTo>
                    <a:pt x="4386" y="6393"/>
                  </a:lnTo>
                  <a:lnTo>
                    <a:pt x="4153" y="6487"/>
                  </a:lnTo>
                  <a:lnTo>
                    <a:pt x="3686" y="6487"/>
                  </a:lnTo>
                  <a:lnTo>
                    <a:pt x="3453" y="6393"/>
                  </a:lnTo>
                  <a:lnTo>
                    <a:pt x="3266" y="6300"/>
                  </a:lnTo>
                  <a:lnTo>
                    <a:pt x="3080" y="6160"/>
                  </a:lnTo>
                  <a:lnTo>
                    <a:pt x="2940" y="5973"/>
                  </a:lnTo>
                  <a:lnTo>
                    <a:pt x="2846" y="5787"/>
                  </a:lnTo>
                  <a:lnTo>
                    <a:pt x="2800" y="5553"/>
                  </a:lnTo>
                  <a:lnTo>
                    <a:pt x="2753" y="5320"/>
                  </a:lnTo>
                  <a:lnTo>
                    <a:pt x="2800" y="5087"/>
                  </a:lnTo>
                  <a:lnTo>
                    <a:pt x="2846" y="4853"/>
                  </a:lnTo>
                  <a:lnTo>
                    <a:pt x="2940" y="4667"/>
                  </a:lnTo>
                  <a:lnTo>
                    <a:pt x="3080" y="4480"/>
                  </a:lnTo>
                  <a:lnTo>
                    <a:pt x="3266" y="4340"/>
                  </a:lnTo>
                  <a:lnTo>
                    <a:pt x="3453" y="4247"/>
                  </a:lnTo>
                  <a:lnTo>
                    <a:pt x="3686" y="4154"/>
                  </a:lnTo>
                  <a:close/>
                  <a:moveTo>
                    <a:pt x="1353" y="5180"/>
                  </a:moveTo>
                  <a:lnTo>
                    <a:pt x="1540" y="5227"/>
                  </a:lnTo>
                  <a:lnTo>
                    <a:pt x="1633" y="5320"/>
                  </a:lnTo>
                  <a:lnTo>
                    <a:pt x="1727" y="5413"/>
                  </a:lnTo>
                  <a:lnTo>
                    <a:pt x="1773" y="5600"/>
                  </a:lnTo>
                  <a:lnTo>
                    <a:pt x="1773" y="6393"/>
                  </a:lnTo>
                  <a:lnTo>
                    <a:pt x="1727" y="6533"/>
                  </a:lnTo>
                  <a:lnTo>
                    <a:pt x="1633" y="6627"/>
                  </a:lnTo>
                  <a:lnTo>
                    <a:pt x="1540" y="6720"/>
                  </a:lnTo>
                  <a:lnTo>
                    <a:pt x="1353" y="6767"/>
                  </a:lnTo>
                  <a:lnTo>
                    <a:pt x="1213" y="6720"/>
                  </a:lnTo>
                  <a:lnTo>
                    <a:pt x="1120" y="6627"/>
                  </a:lnTo>
                  <a:lnTo>
                    <a:pt x="1027" y="6533"/>
                  </a:lnTo>
                  <a:lnTo>
                    <a:pt x="980" y="6393"/>
                  </a:lnTo>
                  <a:lnTo>
                    <a:pt x="980" y="5600"/>
                  </a:lnTo>
                  <a:lnTo>
                    <a:pt x="1027" y="5413"/>
                  </a:lnTo>
                  <a:lnTo>
                    <a:pt x="1120" y="5320"/>
                  </a:lnTo>
                  <a:lnTo>
                    <a:pt x="1213" y="5227"/>
                  </a:lnTo>
                  <a:lnTo>
                    <a:pt x="1353" y="5180"/>
                  </a:lnTo>
                  <a:close/>
                  <a:moveTo>
                    <a:pt x="6486" y="5180"/>
                  </a:moveTo>
                  <a:lnTo>
                    <a:pt x="6626" y="5227"/>
                  </a:lnTo>
                  <a:lnTo>
                    <a:pt x="6766" y="5320"/>
                  </a:lnTo>
                  <a:lnTo>
                    <a:pt x="6859" y="5413"/>
                  </a:lnTo>
                  <a:lnTo>
                    <a:pt x="6906" y="5600"/>
                  </a:lnTo>
                  <a:lnTo>
                    <a:pt x="6906" y="6393"/>
                  </a:lnTo>
                  <a:lnTo>
                    <a:pt x="6859" y="6533"/>
                  </a:lnTo>
                  <a:lnTo>
                    <a:pt x="6766" y="6627"/>
                  </a:lnTo>
                  <a:lnTo>
                    <a:pt x="6626" y="6720"/>
                  </a:lnTo>
                  <a:lnTo>
                    <a:pt x="6486" y="6767"/>
                  </a:lnTo>
                  <a:lnTo>
                    <a:pt x="6346" y="6720"/>
                  </a:lnTo>
                  <a:lnTo>
                    <a:pt x="6206" y="6627"/>
                  </a:lnTo>
                  <a:lnTo>
                    <a:pt x="6113" y="6533"/>
                  </a:lnTo>
                  <a:lnTo>
                    <a:pt x="6113" y="6393"/>
                  </a:lnTo>
                  <a:lnTo>
                    <a:pt x="6113" y="5600"/>
                  </a:lnTo>
                  <a:lnTo>
                    <a:pt x="6113" y="5413"/>
                  </a:lnTo>
                  <a:lnTo>
                    <a:pt x="6206" y="5320"/>
                  </a:lnTo>
                  <a:lnTo>
                    <a:pt x="6346" y="5227"/>
                  </a:lnTo>
                  <a:lnTo>
                    <a:pt x="6486" y="5180"/>
                  </a:lnTo>
                  <a:close/>
                  <a:moveTo>
                    <a:pt x="1540" y="7560"/>
                  </a:moveTo>
                  <a:lnTo>
                    <a:pt x="1633" y="7653"/>
                  </a:lnTo>
                  <a:lnTo>
                    <a:pt x="1727" y="7793"/>
                  </a:lnTo>
                  <a:lnTo>
                    <a:pt x="1773" y="7933"/>
                  </a:lnTo>
                  <a:lnTo>
                    <a:pt x="1773" y="8726"/>
                  </a:lnTo>
                  <a:lnTo>
                    <a:pt x="1727" y="8866"/>
                  </a:lnTo>
                  <a:lnTo>
                    <a:pt x="1633" y="9006"/>
                  </a:lnTo>
                  <a:lnTo>
                    <a:pt x="1540" y="9100"/>
                  </a:lnTo>
                  <a:lnTo>
                    <a:pt x="1353" y="9146"/>
                  </a:lnTo>
                  <a:lnTo>
                    <a:pt x="1213" y="9100"/>
                  </a:lnTo>
                  <a:lnTo>
                    <a:pt x="1120" y="9006"/>
                  </a:lnTo>
                  <a:lnTo>
                    <a:pt x="1027" y="8866"/>
                  </a:lnTo>
                  <a:lnTo>
                    <a:pt x="980" y="8726"/>
                  </a:lnTo>
                  <a:lnTo>
                    <a:pt x="980" y="7933"/>
                  </a:lnTo>
                  <a:lnTo>
                    <a:pt x="1027" y="7793"/>
                  </a:lnTo>
                  <a:lnTo>
                    <a:pt x="1120" y="7653"/>
                  </a:lnTo>
                  <a:lnTo>
                    <a:pt x="1213" y="7560"/>
                  </a:lnTo>
                  <a:close/>
                  <a:moveTo>
                    <a:pt x="6626" y="7560"/>
                  </a:moveTo>
                  <a:lnTo>
                    <a:pt x="6766" y="7653"/>
                  </a:lnTo>
                  <a:lnTo>
                    <a:pt x="6859" y="7793"/>
                  </a:lnTo>
                  <a:lnTo>
                    <a:pt x="6906" y="7933"/>
                  </a:lnTo>
                  <a:lnTo>
                    <a:pt x="6906" y="8726"/>
                  </a:lnTo>
                  <a:lnTo>
                    <a:pt x="6859" y="8866"/>
                  </a:lnTo>
                  <a:lnTo>
                    <a:pt x="6766" y="9006"/>
                  </a:lnTo>
                  <a:lnTo>
                    <a:pt x="6626" y="9100"/>
                  </a:lnTo>
                  <a:lnTo>
                    <a:pt x="6486" y="9146"/>
                  </a:lnTo>
                  <a:lnTo>
                    <a:pt x="6346" y="9100"/>
                  </a:lnTo>
                  <a:lnTo>
                    <a:pt x="6206" y="9006"/>
                  </a:lnTo>
                  <a:lnTo>
                    <a:pt x="6113" y="8866"/>
                  </a:lnTo>
                  <a:lnTo>
                    <a:pt x="6113" y="8726"/>
                  </a:lnTo>
                  <a:lnTo>
                    <a:pt x="6113" y="7933"/>
                  </a:lnTo>
                  <a:lnTo>
                    <a:pt x="6113" y="7793"/>
                  </a:lnTo>
                  <a:lnTo>
                    <a:pt x="6206" y="7653"/>
                  </a:lnTo>
                  <a:lnTo>
                    <a:pt x="6346" y="7560"/>
                  </a:lnTo>
                  <a:close/>
                  <a:moveTo>
                    <a:pt x="3546" y="1"/>
                  </a:moveTo>
                  <a:lnTo>
                    <a:pt x="3546" y="981"/>
                  </a:lnTo>
                  <a:lnTo>
                    <a:pt x="1167" y="3874"/>
                  </a:lnTo>
                  <a:lnTo>
                    <a:pt x="1027" y="3967"/>
                  </a:lnTo>
                  <a:lnTo>
                    <a:pt x="887" y="4014"/>
                  </a:lnTo>
                  <a:lnTo>
                    <a:pt x="0" y="4014"/>
                  </a:lnTo>
                  <a:lnTo>
                    <a:pt x="0" y="10686"/>
                  </a:lnTo>
                  <a:lnTo>
                    <a:pt x="2753" y="10686"/>
                  </a:lnTo>
                  <a:lnTo>
                    <a:pt x="2753" y="8493"/>
                  </a:lnTo>
                  <a:lnTo>
                    <a:pt x="2800" y="8260"/>
                  </a:lnTo>
                  <a:lnTo>
                    <a:pt x="2846" y="8026"/>
                  </a:lnTo>
                  <a:lnTo>
                    <a:pt x="2940" y="7840"/>
                  </a:lnTo>
                  <a:lnTo>
                    <a:pt x="3126" y="7653"/>
                  </a:lnTo>
                  <a:lnTo>
                    <a:pt x="3266" y="7513"/>
                  </a:lnTo>
                  <a:lnTo>
                    <a:pt x="3500" y="7373"/>
                  </a:lnTo>
                  <a:lnTo>
                    <a:pt x="3733" y="7326"/>
                  </a:lnTo>
                  <a:lnTo>
                    <a:pt x="3966" y="7280"/>
                  </a:lnTo>
                  <a:lnTo>
                    <a:pt x="4200" y="7326"/>
                  </a:lnTo>
                  <a:lnTo>
                    <a:pt x="4386" y="7373"/>
                  </a:lnTo>
                  <a:lnTo>
                    <a:pt x="4620" y="7513"/>
                  </a:lnTo>
                  <a:lnTo>
                    <a:pt x="4760" y="7653"/>
                  </a:lnTo>
                  <a:lnTo>
                    <a:pt x="4900" y="7793"/>
                  </a:lnTo>
                  <a:lnTo>
                    <a:pt x="5040" y="8026"/>
                  </a:lnTo>
                  <a:lnTo>
                    <a:pt x="5086" y="8213"/>
                  </a:lnTo>
                  <a:lnTo>
                    <a:pt x="5133" y="8493"/>
                  </a:lnTo>
                  <a:lnTo>
                    <a:pt x="5133" y="10686"/>
                  </a:lnTo>
                  <a:lnTo>
                    <a:pt x="7886" y="10686"/>
                  </a:lnTo>
                  <a:lnTo>
                    <a:pt x="7886" y="4014"/>
                  </a:lnTo>
                  <a:lnTo>
                    <a:pt x="6999" y="4014"/>
                  </a:lnTo>
                  <a:lnTo>
                    <a:pt x="6813" y="3967"/>
                  </a:lnTo>
                  <a:lnTo>
                    <a:pt x="6673" y="3874"/>
                  </a:lnTo>
                  <a:lnTo>
                    <a:pt x="4340" y="981"/>
                  </a:lnTo>
                  <a:lnTo>
                    <a:pt x="43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5572600" y="4182050"/>
              <a:ext cx="80500" cy="43200"/>
            </a:xfrm>
            <a:custGeom>
              <a:rect b="b" l="l" r="r" t="t"/>
              <a:pathLst>
                <a:path extrusionOk="0" h="1728" w="3220">
                  <a:moveTo>
                    <a:pt x="1120" y="1"/>
                  </a:moveTo>
                  <a:lnTo>
                    <a:pt x="934" y="48"/>
                  </a:lnTo>
                  <a:lnTo>
                    <a:pt x="794" y="188"/>
                  </a:lnTo>
                  <a:lnTo>
                    <a:pt x="94" y="1074"/>
                  </a:lnTo>
                  <a:lnTo>
                    <a:pt x="0" y="1167"/>
                  </a:lnTo>
                  <a:lnTo>
                    <a:pt x="0" y="1307"/>
                  </a:lnTo>
                  <a:lnTo>
                    <a:pt x="0" y="1401"/>
                  </a:lnTo>
                  <a:lnTo>
                    <a:pt x="47" y="1494"/>
                  </a:lnTo>
                  <a:lnTo>
                    <a:pt x="94" y="1587"/>
                  </a:lnTo>
                  <a:lnTo>
                    <a:pt x="187" y="1681"/>
                  </a:lnTo>
                  <a:lnTo>
                    <a:pt x="280" y="1727"/>
                  </a:lnTo>
                  <a:lnTo>
                    <a:pt x="1820" y="1727"/>
                  </a:lnTo>
                  <a:lnTo>
                    <a:pt x="32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5745250" y="4182050"/>
              <a:ext cx="80500" cy="43200"/>
            </a:xfrm>
            <a:custGeom>
              <a:rect b="b" l="l" r="r" t="t"/>
              <a:pathLst>
                <a:path extrusionOk="0" h="1728" w="3220">
                  <a:moveTo>
                    <a:pt x="0" y="1"/>
                  </a:moveTo>
                  <a:lnTo>
                    <a:pt x="1400" y="1727"/>
                  </a:lnTo>
                  <a:lnTo>
                    <a:pt x="2940" y="1727"/>
                  </a:lnTo>
                  <a:lnTo>
                    <a:pt x="3033" y="1681"/>
                  </a:lnTo>
                  <a:lnTo>
                    <a:pt x="3126" y="1587"/>
                  </a:lnTo>
                  <a:lnTo>
                    <a:pt x="3173" y="1494"/>
                  </a:lnTo>
                  <a:lnTo>
                    <a:pt x="3220" y="1401"/>
                  </a:lnTo>
                  <a:lnTo>
                    <a:pt x="3220" y="1307"/>
                  </a:lnTo>
                  <a:lnTo>
                    <a:pt x="3173" y="1167"/>
                  </a:lnTo>
                  <a:lnTo>
                    <a:pt x="3126" y="1074"/>
                  </a:lnTo>
                  <a:lnTo>
                    <a:pt x="2380" y="188"/>
                  </a:lnTo>
                  <a:lnTo>
                    <a:pt x="2240" y="48"/>
                  </a:lnTo>
                  <a:lnTo>
                    <a:pt x="21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5817575" y="4274225"/>
              <a:ext cx="49000" cy="39675"/>
            </a:xfrm>
            <a:custGeom>
              <a:rect b="b" l="l" r="r" t="t"/>
              <a:pathLst>
                <a:path extrusionOk="0" h="1587" w="1960">
                  <a:moveTo>
                    <a:pt x="0" y="0"/>
                  </a:moveTo>
                  <a:lnTo>
                    <a:pt x="0" y="1587"/>
                  </a:lnTo>
                  <a:lnTo>
                    <a:pt x="1586" y="1587"/>
                  </a:lnTo>
                  <a:lnTo>
                    <a:pt x="1726" y="1540"/>
                  </a:lnTo>
                  <a:lnTo>
                    <a:pt x="1866" y="1447"/>
                  </a:lnTo>
                  <a:lnTo>
                    <a:pt x="1960" y="1353"/>
                  </a:lnTo>
                  <a:lnTo>
                    <a:pt x="1960" y="1213"/>
                  </a:lnTo>
                  <a:lnTo>
                    <a:pt x="1960" y="933"/>
                  </a:lnTo>
                  <a:lnTo>
                    <a:pt x="1960" y="793"/>
                  </a:lnTo>
                  <a:lnTo>
                    <a:pt x="1913" y="700"/>
                  </a:lnTo>
                  <a:lnTo>
                    <a:pt x="1820" y="607"/>
                  </a:lnTo>
                  <a:lnTo>
                    <a:pt x="1726" y="56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5530600" y="4274225"/>
              <a:ext cx="50175" cy="39675"/>
            </a:xfrm>
            <a:custGeom>
              <a:rect b="b" l="l" r="r" t="t"/>
              <a:pathLst>
                <a:path extrusionOk="0" h="1587" w="2007">
                  <a:moveTo>
                    <a:pt x="2007" y="0"/>
                  </a:moveTo>
                  <a:lnTo>
                    <a:pt x="280" y="560"/>
                  </a:lnTo>
                  <a:lnTo>
                    <a:pt x="187" y="607"/>
                  </a:lnTo>
                  <a:lnTo>
                    <a:pt x="94" y="700"/>
                  </a:lnTo>
                  <a:lnTo>
                    <a:pt x="47" y="793"/>
                  </a:lnTo>
                  <a:lnTo>
                    <a:pt x="1" y="933"/>
                  </a:lnTo>
                  <a:lnTo>
                    <a:pt x="1" y="1213"/>
                  </a:lnTo>
                  <a:lnTo>
                    <a:pt x="47" y="1353"/>
                  </a:lnTo>
                  <a:lnTo>
                    <a:pt x="140" y="1447"/>
                  </a:lnTo>
                  <a:lnTo>
                    <a:pt x="234" y="1540"/>
                  </a:lnTo>
                  <a:lnTo>
                    <a:pt x="420" y="1587"/>
                  </a:lnTo>
                  <a:lnTo>
                    <a:pt x="2007" y="1587"/>
                  </a:lnTo>
                  <a:lnTo>
                    <a:pt x="2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5530600" y="4333700"/>
              <a:ext cx="50175" cy="78175"/>
            </a:xfrm>
            <a:custGeom>
              <a:rect b="b" l="l" r="r" t="t"/>
              <a:pathLst>
                <a:path extrusionOk="0" h="3127" w="2007">
                  <a:moveTo>
                    <a:pt x="840" y="1"/>
                  </a:moveTo>
                  <a:lnTo>
                    <a:pt x="840" y="2334"/>
                  </a:lnTo>
                  <a:lnTo>
                    <a:pt x="420" y="2334"/>
                  </a:lnTo>
                  <a:lnTo>
                    <a:pt x="234" y="2380"/>
                  </a:lnTo>
                  <a:lnTo>
                    <a:pt x="140" y="2474"/>
                  </a:lnTo>
                  <a:lnTo>
                    <a:pt x="47" y="2614"/>
                  </a:lnTo>
                  <a:lnTo>
                    <a:pt x="1" y="2754"/>
                  </a:lnTo>
                  <a:lnTo>
                    <a:pt x="47" y="2894"/>
                  </a:lnTo>
                  <a:lnTo>
                    <a:pt x="140" y="3034"/>
                  </a:lnTo>
                  <a:lnTo>
                    <a:pt x="234" y="3127"/>
                  </a:lnTo>
                  <a:lnTo>
                    <a:pt x="2007" y="3127"/>
                  </a:lnTo>
                  <a:lnTo>
                    <a:pt x="2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5817575" y="4333700"/>
              <a:ext cx="49000" cy="78175"/>
            </a:xfrm>
            <a:custGeom>
              <a:rect b="b" l="l" r="r" t="t"/>
              <a:pathLst>
                <a:path extrusionOk="0" h="3127" w="1960">
                  <a:moveTo>
                    <a:pt x="0" y="1"/>
                  </a:moveTo>
                  <a:lnTo>
                    <a:pt x="0" y="3127"/>
                  </a:lnTo>
                  <a:lnTo>
                    <a:pt x="1726" y="3127"/>
                  </a:lnTo>
                  <a:lnTo>
                    <a:pt x="1866" y="3034"/>
                  </a:lnTo>
                  <a:lnTo>
                    <a:pt x="1960" y="2894"/>
                  </a:lnTo>
                  <a:lnTo>
                    <a:pt x="1960" y="2754"/>
                  </a:lnTo>
                  <a:lnTo>
                    <a:pt x="1960" y="2614"/>
                  </a:lnTo>
                  <a:lnTo>
                    <a:pt x="1866" y="2474"/>
                  </a:lnTo>
                  <a:lnTo>
                    <a:pt x="1726" y="2380"/>
                  </a:lnTo>
                  <a:lnTo>
                    <a:pt x="1586" y="2334"/>
                  </a:lnTo>
                  <a:lnTo>
                    <a:pt x="1167" y="2334"/>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57"/>
          <p:cNvGrpSpPr/>
          <p:nvPr/>
        </p:nvGrpSpPr>
        <p:grpSpPr>
          <a:xfrm>
            <a:off x="4927050" y="1599047"/>
            <a:ext cx="333650" cy="335975"/>
            <a:chOff x="7047075" y="1303125"/>
            <a:chExt cx="333650" cy="335975"/>
          </a:xfrm>
        </p:grpSpPr>
        <p:sp>
          <p:nvSpPr>
            <p:cNvPr id="836" name="Google Shape;836;p57"/>
            <p:cNvSpPr/>
            <p:nvPr/>
          </p:nvSpPr>
          <p:spPr>
            <a:xfrm>
              <a:off x="7187050" y="1530575"/>
              <a:ext cx="52525" cy="52525"/>
            </a:xfrm>
            <a:custGeom>
              <a:rect b="b" l="l" r="r" t="t"/>
              <a:pathLst>
                <a:path extrusionOk="0" h="2101" w="2101">
                  <a:moveTo>
                    <a:pt x="841" y="1"/>
                  </a:moveTo>
                  <a:lnTo>
                    <a:pt x="654" y="94"/>
                  </a:lnTo>
                  <a:lnTo>
                    <a:pt x="467" y="187"/>
                  </a:lnTo>
                  <a:lnTo>
                    <a:pt x="327" y="281"/>
                  </a:lnTo>
                  <a:lnTo>
                    <a:pt x="187" y="467"/>
                  </a:lnTo>
                  <a:lnTo>
                    <a:pt x="94" y="607"/>
                  </a:lnTo>
                  <a:lnTo>
                    <a:pt x="47" y="841"/>
                  </a:lnTo>
                  <a:lnTo>
                    <a:pt x="1" y="1027"/>
                  </a:lnTo>
                  <a:lnTo>
                    <a:pt x="47" y="1261"/>
                  </a:lnTo>
                  <a:lnTo>
                    <a:pt x="94" y="1447"/>
                  </a:lnTo>
                  <a:lnTo>
                    <a:pt x="187" y="1634"/>
                  </a:lnTo>
                  <a:lnTo>
                    <a:pt x="327" y="1774"/>
                  </a:lnTo>
                  <a:lnTo>
                    <a:pt x="467" y="1914"/>
                  </a:lnTo>
                  <a:lnTo>
                    <a:pt x="654" y="2007"/>
                  </a:lnTo>
                  <a:lnTo>
                    <a:pt x="841" y="2054"/>
                  </a:lnTo>
                  <a:lnTo>
                    <a:pt x="1074" y="2101"/>
                  </a:lnTo>
                  <a:lnTo>
                    <a:pt x="1307" y="2054"/>
                  </a:lnTo>
                  <a:lnTo>
                    <a:pt x="1494" y="2007"/>
                  </a:lnTo>
                  <a:lnTo>
                    <a:pt x="1680" y="1914"/>
                  </a:lnTo>
                  <a:lnTo>
                    <a:pt x="1820" y="1774"/>
                  </a:lnTo>
                  <a:lnTo>
                    <a:pt x="1960" y="1634"/>
                  </a:lnTo>
                  <a:lnTo>
                    <a:pt x="2054" y="1447"/>
                  </a:lnTo>
                  <a:lnTo>
                    <a:pt x="2100" y="1261"/>
                  </a:lnTo>
                  <a:lnTo>
                    <a:pt x="2100" y="1027"/>
                  </a:lnTo>
                  <a:lnTo>
                    <a:pt x="2100" y="841"/>
                  </a:lnTo>
                  <a:lnTo>
                    <a:pt x="2054" y="607"/>
                  </a:lnTo>
                  <a:lnTo>
                    <a:pt x="1960" y="467"/>
                  </a:lnTo>
                  <a:lnTo>
                    <a:pt x="1820" y="281"/>
                  </a:lnTo>
                  <a:lnTo>
                    <a:pt x="1680" y="187"/>
                  </a:lnTo>
                  <a:lnTo>
                    <a:pt x="1494" y="94"/>
                  </a:lnTo>
                  <a:lnTo>
                    <a:pt x="1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7306050" y="1530575"/>
              <a:ext cx="52500" cy="52525"/>
            </a:xfrm>
            <a:custGeom>
              <a:rect b="b" l="l" r="r" t="t"/>
              <a:pathLst>
                <a:path extrusionOk="0" h="2101" w="2100">
                  <a:moveTo>
                    <a:pt x="840" y="1"/>
                  </a:moveTo>
                  <a:lnTo>
                    <a:pt x="607" y="94"/>
                  </a:lnTo>
                  <a:lnTo>
                    <a:pt x="467" y="187"/>
                  </a:lnTo>
                  <a:lnTo>
                    <a:pt x="280" y="281"/>
                  </a:lnTo>
                  <a:lnTo>
                    <a:pt x="187" y="467"/>
                  </a:lnTo>
                  <a:lnTo>
                    <a:pt x="93" y="607"/>
                  </a:lnTo>
                  <a:lnTo>
                    <a:pt x="0" y="841"/>
                  </a:lnTo>
                  <a:lnTo>
                    <a:pt x="0" y="1027"/>
                  </a:lnTo>
                  <a:lnTo>
                    <a:pt x="0" y="1261"/>
                  </a:lnTo>
                  <a:lnTo>
                    <a:pt x="93" y="1447"/>
                  </a:lnTo>
                  <a:lnTo>
                    <a:pt x="187" y="1634"/>
                  </a:lnTo>
                  <a:lnTo>
                    <a:pt x="280" y="1774"/>
                  </a:lnTo>
                  <a:lnTo>
                    <a:pt x="467" y="1914"/>
                  </a:lnTo>
                  <a:lnTo>
                    <a:pt x="607" y="2007"/>
                  </a:lnTo>
                  <a:lnTo>
                    <a:pt x="840" y="2054"/>
                  </a:lnTo>
                  <a:lnTo>
                    <a:pt x="1027" y="2101"/>
                  </a:lnTo>
                  <a:lnTo>
                    <a:pt x="1260" y="2054"/>
                  </a:lnTo>
                  <a:lnTo>
                    <a:pt x="1447" y="2007"/>
                  </a:lnTo>
                  <a:lnTo>
                    <a:pt x="1633" y="1914"/>
                  </a:lnTo>
                  <a:lnTo>
                    <a:pt x="1773" y="1774"/>
                  </a:lnTo>
                  <a:lnTo>
                    <a:pt x="1913" y="1634"/>
                  </a:lnTo>
                  <a:lnTo>
                    <a:pt x="2006" y="1447"/>
                  </a:lnTo>
                  <a:lnTo>
                    <a:pt x="2053" y="1261"/>
                  </a:lnTo>
                  <a:lnTo>
                    <a:pt x="2100" y="1027"/>
                  </a:lnTo>
                  <a:lnTo>
                    <a:pt x="2053" y="841"/>
                  </a:lnTo>
                  <a:lnTo>
                    <a:pt x="2006" y="607"/>
                  </a:lnTo>
                  <a:lnTo>
                    <a:pt x="1913" y="467"/>
                  </a:lnTo>
                  <a:lnTo>
                    <a:pt x="1773" y="281"/>
                  </a:lnTo>
                  <a:lnTo>
                    <a:pt x="1633" y="187"/>
                  </a:lnTo>
                  <a:lnTo>
                    <a:pt x="1447" y="94"/>
                  </a:lnTo>
                  <a:lnTo>
                    <a:pt x="1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7069225" y="1530575"/>
              <a:ext cx="52525" cy="52525"/>
            </a:xfrm>
            <a:custGeom>
              <a:rect b="b" l="l" r="r" t="t"/>
              <a:pathLst>
                <a:path extrusionOk="0" h="2101" w="2101">
                  <a:moveTo>
                    <a:pt x="841" y="1"/>
                  </a:moveTo>
                  <a:lnTo>
                    <a:pt x="654" y="94"/>
                  </a:lnTo>
                  <a:lnTo>
                    <a:pt x="468" y="187"/>
                  </a:lnTo>
                  <a:lnTo>
                    <a:pt x="328" y="281"/>
                  </a:lnTo>
                  <a:lnTo>
                    <a:pt x="188" y="467"/>
                  </a:lnTo>
                  <a:lnTo>
                    <a:pt x="94" y="607"/>
                  </a:lnTo>
                  <a:lnTo>
                    <a:pt x="48" y="841"/>
                  </a:lnTo>
                  <a:lnTo>
                    <a:pt x="1" y="1027"/>
                  </a:lnTo>
                  <a:lnTo>
                    <a:pt x="48" y="1261"/>
                  </a:lnTo>
                  <a:lnTo>
                    <a:pt x="94" y="1447"/>
                  </a:lnTo>
                  <a:lnTo>
                    <a:pt x="188" y="1634"/>
                  </a:lnTo>
                  <a:lnTo>
                    <a:pt x="328" y="1774"/>
                  </a:lnTo>
                  <a:lnTo>
                    <a:pt x="468" y="1914"/>
                  </a:lnTo>
                  <a:lnTo>
                    <a:pt x="654" y="2007"/>
                  </a:lnTo>
                  <a:lnTo>
                    <a:pt x="841" y="2054"/>
                  </a:lnTo>
                  <a:lnTo>
                    <a:pt x="1074" y="2101"/>
                  </a:lnTo>
                  <a:lnTo>
                    <a:pt x="1261" y="2054"/>
                  </a:lnTo>
                  <a:lnTo>
                    <a:pt x="1447" y="2007"/>
                  </a:lnTo>
                  <a:lnTo>
                    <a:pt x="1634" y="1914"/>
                  </a:lnTo>
                  <a:lnTo>
                    <a:pt x="1821" y="1774"/>
                  </a:lnTo>
                  <a:lnTo>
                    <a:pt x="1914" y="1634"/>
                  </a:lnTo>
                  <a:lnTo>
                    <a:pt x="2007" y="1447"/>
                  </a:lnTo>
                  <a:lnTo>
                    <a:pt x="2101" y="1261"/>
                  </a:lnTo>
                  <a:lnTo>
                    <a:pt x="2101" y="1027"/>
                  </a:lnTo>
                  <a:lnTo>
                    <a:pt x="2101" y="841"/>
                  </a:lnTo>
                  <a:lnTo>
                    <a:pt x="2007" y="607"/>
                  </a:lnTo>
                  <a:lnTo>
                    <a:pt x="1914" y="467"/>
                  </a:lnTo>
                  <a:lnTo>
                    <a:pt x="1821" y="281"/>
                  </a:lnTo>
                  <a:lnTo>
                    <a:pt x="1634" y="187"/>
                  </a:lnTo>
                  <a:lnTo>
                    <a:pt x="1447" y="94"/>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7128725" y="1447750"/>
              <a:ext cx="52525" cy="52525"/>
            </a:xfrm>
            <a:custGeom>
              <a:rect b="b" l="l" r="r" t="t"/>
              <a:pathLst>
                <a:path extrusionOk="0" h="2101" w="2101">
                  <a:moveTo>
                    <a:pt x="1027" y="1"/>
                  </a:moveTo>
                  <a:lnTo>
                    <a:pt x="841" y="48"/>
                  </a:lnTo>
                  <a:lnTo>
                    <a:pt x="654" y="94"/>
                  </a:lnTo>
                  <a:lnTo>
                    <a:pt x="467" y="188"/>
                  </a:lnTo>
                  <a:lnTo>
                    <a:pt x="281" y="328"/>
                  </a:lnTo>
                  <a:lnTo>
                    <a:pt x="187" y="467"/>
                  </a:lnTo>
                  <a:lnTo>
                    <a:pt x="94" y="654"/>
                  </a:lnTo>
                  <a:lnTo>
                    <a:pt x="1" y="841"/>
                  </a:lnTo>
                  <a:lnTo>
                    <a:pt x="1" y="1074"/>
                  </a:lnTo>
                  <a:lnTo>
                    <a:pt x="1" y="1261"/>
                  </a:lnTo>
                  <a:lnTo>
                    <a:pt x="94" y="1494"/>
                  </a:lnTo>
                  <a:lnTo>
                    <a:pt x="187" y="1681"/>
                  </a:lnTo>
                  <a:lnTo>
                    <a:pt x="281" y="1821"/>
                  </a:lnTo>
                  <a:lnTo>
                    <a:pt x="467" y="1961"/>
                  </a:lnTo>
                  <a:lnTo>
                    <a:pt x="654" y="2054"/>
                  </a:lnTo>
                  <a:lnTo>
                    <a:pt x="841" y="2101"/>
                  </a:lnTo>
                  <a:lnTo>
                    <a:pt x="1260" y="2101"/>
                  </a:lnTo>
                  <a:lnTo>
                    <a:pt x="1447" y="2054"/>
                  </a:lnTo>
                  <a:lnTo>
                    <a:pt x="1634" y="1961"/>
                  </a:lnTo>
                  <a:lnTo>
                    <a:pt x="1774" y="1821"/>
                  </a:lnTo>
                  <a:lnTo>
                    <a:pt x="1914" y="1681"/>
                  </a:lnTo>
                  <a:lnTo>
                    <a:pt x="2007" y="1494"/>
                  </a:lnTo>
                  <a:lnTo>
                    <a:pt x="2054" y="1261"/>
                  </a:lnTo>
                  <a:lnTo>
                    <a:pt x="2100" y="1074"/>
                  </a:lnTo>
                  <a:lnTo>
                    <a:pt x="2054" y="841"/>
                  </a:lnTo>
                  <a:lnTo>
                    <a:pt x="2007" y="654"/>
                  </a:lnTo>
                  <a:lnTo>
                    <a:pt x="1914" y="467"/>
                  </a:lnTo>
                  <a:lnTo>
                    <a:pt x="1774" y="328"/>
                  </a:lnTo>
                  <a:lnTo>
                    <a:pt x="1634" y="188"/>
                  </a:lnTo>
                  <a:lnTo>
                    <a:pt x="1447" y="94"/>
                  </a:lnTo>
                  <a:lnTo>
                    <a:pt x="1260" y="48"/>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7246550" y="1447750"/>
              <a:ext cx="52525" cy="52525"/>
            </a:xfrm>
            <a:custGeom>
              <a:rect b="b" l="l" r="r" t="t"/>
              <a:pathLst>
                <a:path extrusionOk="0" h="2101" w="2101">
                  <a:moveTo>
                    <a:pt x="1074" y="1"/>
                  </a:moveTo>
                  <a:lnTo>
                    <a:pt x="840" y="48"/>
                  </a:lnTo>
                  <a:lnTo>
                    <a:pt x="654" y="94"/>
                  </a:lnTo>
                  <a:lnTo>
                    <a:pt x="467" y="188"/>
                  </a:lnTo>
                  <a:lnTo>
                    <a:pt x="327" y="328"/>
                  </a:lnTo>
                  <a:lnTo>
                    <a:pt x="187" y="467"/>
                  </a:lnTo>
                  <a:lnTo>
                    <a:pt x="94" y="654"/>
                  </a:lnTo>
                  <a:lnTo>
                    <a:pt x="47" y="841"/>
                  </a:lnTo>
                  <a:lnTo>
                    <a:pt x="0" y="1074"/>
                  </a:lnTo>
                  <a:lnTo>
                    <a:pt x="47" y="1261"/>
                  </a:lnTo>
                  <a:lnTo>
                    <a:pt x="94" y="1494"/>
                  </a:lnTo>
                  <a:lnTo>
                    <a:pt x="187" y="1681"/>
                  </a:lnTo>
                  <a:lnTo>
                    <a:pt x="327" y="1821"/>
                  </a:lnTo>
                  <a:lnTo>
                    <a:pt x="467" y="1961"/>
                  </a:lnTo>
                  <a:lnTo>
                    <a:pt x="654" y="2054"/>
                  </a:lnTo>
                  <a:lnTo>
                    <a:pt x="840" y="2101"/>
                  </a:lnTo>
                  <a:lnTo>
                    <a:pt x="1260" y="2101"/>
                  </a:lnTo>
                  <a:lnTo>
                    <a:pt x="1447" y="2054"/>
                  </a:lnTo>
                  <a:lnTo>
                    <a:pt x="1634" y="1961"/>
                  </a:lnTo>
                  <a:lnTo>
                    <a:pt x="1820" y="1821"/>
                  </a:lnTo>
                  <a:lnTo>
                    <a:pt x="1913" y="1681"/>
                  </a:lnTo>
                  <a:lnTo>
                    <a:pt x="2007" y="1494"/>
                  </a:lnTo>
                  <a:lnTo>
                    <a:pt x="2100" y="1261"/>
                  </a:lnTo>
                  <a:lnTo>
                    <a:pt x="2100" y="1074"/>
                  </a:lnTo>
                  <a:lnTo>
                    <a:pt x="2100" y="841"/>
                  </a:lnTo>
                  <a:lnTo>
                    <a:pt x="2007" y="654"/>
                  </a:lnTo>
                  <a:lnTo>
                    <a:pt x="1913" y="467"/>
                  </a:lnTo>
                  <a:lnTo>
                    <a:pt x="1820" y="328"/>
                  </a:lnTo>
                  <a:lnTo>
                    <a:pt x="1634" y="188"/>
                  </a:lnTo>
                  <a:lnTo>
                    <a:pt x="1447" y="94"/>
                  </a:lnTo>
                  <a:lnTo>
                    <a:pt x="1260" y="48"/>
                  </a:lnTo>
                  <a:lnTo>
                    <a:pt x="10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7114725" y="1507250"/>
              <a:ext cx="80525" cy="82850"/>
            </a:xfrm>
            <a:custGeom>
              <a:rect b="b" l="l" r="r" t="t"/>
              <a:pathLst>
                <a:path extrusionOk="0" h="3314" w="3221">
                  <a:moveTo>
                    <a:pt x="281" y="1"/>
                  </a:moveTo>
                  <a:lnTo>
                    <a:pt x="1" y="281"/>
                  </a:lnTo>
                  <a:lnTo>
                    <a:pt x="234" y="421"/>
                  </a:lnTo>
                  <a:lnTo>
                    <a:pt x="421" y="560"/>
                  </a:lnTo>
                  <a:lnTo>
                    <a:pt x="607" y="747"/>
                  </a:lnTo>
                  <a:lnTo>
                    <a:pt x="794" y="980"/>
                  </a:lnTo>
                  <a:lnTo>
                    <a:pt x="887" y="1214"/>
                  </a:lnTo>
                  <a:lnTo>
                    <a:pt x="981" y="1447"/>
                  </a:lnTo>
                  <a:lnTo>
                    <a:pt x="1074" y="1680"/>
                  </a:lnTo>
                  <a:lnTo>
                    <a:pt x="1074" y="1960"/>
                  </a:lnTo>
                  <a:lnTo>
                    <a:pt x="1074" y="2287"/>
                  </a:lnTo>
                  <a:lnTo>
                    <a:pt x="981" y="2567"/>
                  </a:lnTo>
                  <a:lnTo>
                    <a:pt x="1307" y="2940"/>
                  </a:lnTo>
                  <a:lnTo>
                    <a:pt x="1587" y="3313"/>
                  </a:lnTo>
                  <a:lnTo>
                    <a:pt x="1867" y="2940"/>
                  </a:lnTo>
                  <a:lnTo>
                    <a:pt x="2240" y="2567"/>
                  </a:lnTo>
                  <a:lnTo>
                    <a:pt x="2147" y="2287"/>
                  </a:lnTo>
                  <a:lnTo>
                    <a:pt x="2147" y="1960"/>
                  </a:lnTo>
                  <a:lnTo>
                    <a:pt x="2147" y="1680"/>
                  </a:lnTo>
                  <a:lnTo>
                    <a:pt x="2194" y="1447"/>
                  </a:lnTo>
                  <a:lnTo>
                    <a:pt x="2287" y="1214"/>
                  </a:lnTo>
                  <a:lnTo>
                    <a:pt x="2427" y="980"/>
                  </a:lnTo>
                  <a:lnTo>
                    <a:pt x="2567" y="747"/>
                  </a:lnTo>
                  <a:lnTo>
                    <a:pt x="2754" y="560"/>
                  </a:lnTo>
                  <a:lnTo>
                    <a:pt x="2987" y="421"/>
                  </a:lnTo>
                  <a:lnTo>
                    <a:pt x="3220" y="281"/>
                  </a:lnTo>
                  <a:lnTo>
                    <a:pt x="2894" y="1"/>
                  </a:lnTo>
                  <a:lnTo>
                    <a:pt x="2660" y="187"/>
                  </a:lnTo>
                  <a:lnTo>
                    <a:pt x="2334" y="374"/>
                  </a:lnTo>
                  <a:lnTo>
                    <a:pt x="1960" y="467"/>
                  </a:lnTo>
                  <a:lnTo>
                    <a:pt x="1587" y="514"/>
                  </a:lnTo>
                  <a:lnTo>
                    <a:pt x="1214" y="467"/>
                  </a:lnTo>
                  <a:lnTo>
                    <a:pt x="887" y="374"/>
                  </a:lnTo>
                  <a:lnTo>
                    <a:pt x="561" y="187"/>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7232550" y="1507250"/>
              <a:ext cx="80525" cy="82850"/>
            </a:xfrm>
            <a:custGeom>
              <a:rect b="b" l="l" r="r" t="t"/>
              <a:pathLst>
                <a:path extrusionOk="0" h="3314" w="3221">
                  <a:moveTo>
                    <a:pt x="327" y="1"/>
                  </a:moveTo>
                  <a:lnTo>
                    <a:pt x="0" y="281"/>
                  </a:lnTo>
                  <a:lnTo>
                    <a:pt x="234" y="421"/>
                  </a:lnTo>
                  <a:lnTo>
                    <a:pt x="467" y="560"/>
                  </a:lnTo>
                  <a:lnTo>
                    <a:pt x="654" y="747"/>
                  </a:lnTo>
                  <a:lnTo>
                    <a:pt x="794" y="980"/>
                  </a:lnTo>
                  <a:lnTo>
                    <a:pt x="934" y="1214"/>
                  </a:lnTo>
                  <a:lnTo>
                    <a:pt x="1027" y="1447"/>
                  </a:lnTo>
                  <a:lnTo>
                    <a:pt x="1074" y="1680"/>
                  </a:lnTo>
                  <a:lnTo>
                    <a:pt x="1074" y="1960"/>
                  </a:lnTo>
                  <a:lnTo>
                    <a:pt x="1074" y="2287"/>
                  </a:lnTo>
                  <a:lnTo>
                    <a:pt x="980" y="2567"/>
                  </a:lnTo>
                  <a:lnTo>
                    <a:pt x="1354" y="2940"/>
                  </a:lnTo>
                  <a:lnTo>
                    <a:pt x="1634" y="3313"/>
                  </a:lnTo>
                  <a:lnTo>
                    <a:pt x="1914" y="2940"/>
                  </a:lnTo>
                  <a:lnTo>
                    <a:pt x="2240" y="2567"/>
                  </a:lnTo>
                  <a:lnTo>
                    <a:pt x="2147" y="2287"/>
                  </a:lnTo>
                  <a:lnTo>
                    <a:pt x="2147" y="1960"/>
                  </a:lnTo>
                  <a:lnTo>
                    <a:pt x="2147" y="1680"/>
                  </a:lnTo>
                  <a:lnTo>
                    <a:pt x="2240" y="1447"/>
                  </a:lnTo>
                  <a:lnTo>
                    <a:pt x="2333" y="1214"/>
                  </a:lnTo>
                  <a:lnTo>
                    <a:pt x="2427" y="980"/>
                  </a:lnTo>
                  <a:lnTo>
                    <a:pt x="2613" y="747"/>
                  </a:lnTo>
                  <a:lnTo>
                    <a:pt x="2800" y="560"/>
                  </a:lnTo>
                  <a:lnTo>
                    <a:pt x="2987" y="421"/>
                  </a:lnTo>
                  <a:lnTo>
                    <a:pt x="3220" y="281"/>
                  </a:lnTo>
                  <a:lnTo>
                    <a:pt x="2940" y="1"/>
                  </a:lnTo>
                  <a:lnTo>
                    <a:pt x="2660" y="187"/>
                  </a:lnTo>
                  <a:lnTo>
                    <a:pt x="2333" y="374"/>
                  </a:lnTo>
                  <a:lnTo>
                    <a:pt x="2007" y="467"/>
                  </a:lnTo>
                  <a:lnTo>
                    <a:pt x="1634" y="514"/>
                  </a:lnTo>
                  <a:lnTo>
                    <a:pt x="1260" y="467"/>
                  </a:lnTo>
                  <a:lnTo>
                    <a:pt x="887" y="374"/>
                  </a:lnTo>
                  <a:lnTo>
                    <a:pt x="560" y="187"/>
                  </a:lnTo>
                  <a:lnTo>
                    <a:pt x="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7164900" y="1588900"/>
              <a:ext cx="98000" cy="50200"/>
            </a:xfrm>
            <a:custGeom>
              <a:rect b="b" l="l" r="r" t="t"/>
              <a:pathLst>
                <a:path extrusionOk="0" h="2008" w="3920">
                  <a:moveTo>
                    <a:pt x="653" y="1"/>
                  </a:moveTo>
                  <a:lnTo>
                    <a:pt x="373" y="281"/>
                  </a:lnTo>
                  <a:lnTo>
                    <a:pt x="187" y="654"/>
                  </a:lnTo>
                  <a:lnTo>
                    <a:pt x="47" y="1027"/>
                  </a:lnTo>
                  <a:lnTo>
                    <a:pt x="0" y="1447"/>
                  </a:lnTo>
                  <a:lnTo>
                    <a:pt x="0" y="2007"/>
                  </a:lnTo>
                  <a:lnTo>
                    <a:pt x="3920" y="2007"/>
                  </a:lnTo>
                  <a:lnTo>
                    <a:pt x="3920" y="1447"/>
                  </a:lnTo>
                  <a:lnTo>
                    <a:pt x="3873" y="1027"/>
                  </a:lnTo>
                  <a:lnTo>
                    <a:pt x="3733" y="654"/>
                  </a:lnTo>
                  <a:lnTo>
                    <a:pt x="3546" y="281"/>
                  </a:lnTo>
                  <a:lnTo>
                    <a:pt x="3266" y="1"/>
                  </a:lnTo>
                  <a:lnTo>
                    <a:pt x="2986" y="234"/>
                  </a:lnTo>
                  <a:lnTo>
                    <a:pt x="2660" y="374"/>
                  </a:lnTo>
                  <a:lnTo>
                    <a:pt x="2333" y="514"/>
                  </a:lnTo>
                  <a:lnTo>
                    <a:pt x="1960" y="561"/>
                  </a:lnTo>
                  <a:lnTo>
                    <a:pt x="1587" y="514"/>
                  </a:lnTo>
                  <a:lnTo>
                    <a:pt x="1260" y="374"/>
                  </a:lnTo>
                  <a:lnTo>
                    <a:pt x="933" y="234"/>
                  </a:lnTo>
                  <a:lnTo>
                    <a:pt x="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7282700" y="1588900"/>
              <a:ext cx="98025" cy="50200"/>
            </a:xfrm>
            <a:custGeom>
              <a:rect b="b" l="l" r="r" t="t"/>
              <a:pathLst>
                <a:path extrusionOk="0" h="2008" w="3921">
                  <a:moveTo>
                    <a:pt x="654" y="1"/>
                  </a:moveTo>
                  <a:lnTo>
                    <a:pt x="374" y="281"/>
                  </a:lnTo>
                  <a:lnTo>
                    <a:pt x="188" y="654"/>
                  </a:lnTo>
                  <a:lnTo>
                    <a:pt x="48" y="1027"/>
                  </a:lnTo>
                  <a:lnTo>
                    <a:pt x="1" y="1447"/>
                  </a:lnTo>
                  <a:lnTo>
                    <a:pt x="1" y="2007"/>
                  </a:lnTo>
                  <a:lnTo>
                    <a:pt x="3547" y="2007"/>
                  </a:lnTo>
                  <a:lnTo>
                    <a:pt x="3687" y="1961"/>
                  </a:lnTo>
                  <a:lnTo>
                    <a:pt x="3827" y="1867"/>
                  </a:lnTo>
                  <a:lnTo>
                    <a:pt x="3920" y="1727"/>
                  </a:lnTo>
                  <a:lnTo>
                    <a:pt x="3920" y="1587"/>
                  </a:lnTo>
                  <a:lnTo>
                    <a:pt x="3920" y="1447"/>
                  </a:lnTo>
                  <a:lnTo>
                    <a:pt x="3874" y="1027"/>
                  </a:lnTo>
                  <a:lnTo>
                    <a:pt x="3780" y="654"/>
                  </a:lnTo>
                  <a:lnTo>
                    <a:pt x="3547" y="281"/>
                  </a:lnTo>
                  <a:lnTo>
                    <a:pt x="3267" y="1"/>
                  </a:lnTo>
                  <a:lnTo>
                    <a:pt x="2987" y="234"/>
                  </a:lnTo>
                  <a:lnTo>
                    <a:pt x="2707" y="374"/>
                  </a:lnTo>
                  <a:lnTo>
                    <a:pt x="2334" y="514"/>
                  </a:lnTo>
                  <a:lnTo>
                    <a:pt x="1961" y="561"/>
                  </a:lnTo>
                  <a:lnTo>
                    <a:pt x="1587" y="514"/>
                  </a:lnTo>
                  <a:lnTo>
                    <a:pt x="1261" y="374"/>
                  </a:lnTo>
                  <a:lnTo>
                    <a:pt x="934" y="234"/>
                  </a:lnTo>
                  <a:lnTo>
                    <a:pt x="6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7047075" y="1588900"/>
              <a:ext cx="98000" cy="50200"/>
            </a:xfrm>
            <a:custGeom>
              <a:rect b="b" l="l" r="r" t="t"/>
              <a:pathLst>
                <a:path extrusionOk="0" h="2008" w="3920">
                  <a:moveTo>
                    <a:pt x="654" y="1"/>
                  </a:moveTo>
                  <a:lnTo>
                    <a:pt x="374" y="281"/>
                  </a:lnTo>
                  <a:lnTo>
                    <a:pt x="140" y="654"/>
                  </a:lnTo>
                  <a:lnTo>
                    <a:pt x="47" y="1027"/>
                  </a:lnTo>
                  <a:lnTo>
                    <a:pt x="0" y="1447"/>
                  </a:lnTo>
                  <a:lnTo>
                    <a:pt x="0" y="1587"/>
                  </a:lnTo>
                  <a:lnTo>
                    <a:pt x="0" y="1727"/>
                  </a:lnTo>
                  <a:lnTo>
                    <a:pt x="94" y="1867"/>
                  </a:lnTo>
                  <a:lnTo>
                    <a:pt x="234" y="1961"/>
                  </a:lnTo>
                  <a:lnTo>
                    <a:pt x="374" y="2007"/>
                  </a:lnTo>
                  <a:lnTo>
                    <a:pt x="3920" y="2007"/>
                  </a:lnTo>
                  <a:lnTo>
                    <a:pt x="3920" y="1447"/>
                  </a:lnTo>
                  <a:lnTo>
                    <a:pt x="3873" y="1027"/>
                  </a:lnTo>
                  <a:lnTo>
                    <a:pt x="3733" y="654"/>
                  </a:lnTo>
                  <a:lnTo>
                    <a:pt x="3547" y="281"/>
                  </a:lnTo>
                  <a:lnTo>
                    <a:pt x="3267" y="1"/>
                  </a:lnTo>
                  <a:lnTo>
                    <a:pt x="2987" y="234"/>
                  </a:lnTo>
                  <a:lnTo>
                    <a:pt x="2660" y="374"/>
                  </a:lnTo>
                  <a:lnTo>
                    <a:pt x="2333" y="514"/>
                  </a:lnTo>
                  <a:lnTo>
                    <a:pt x="1960" y="561"/>
                  </a:lnTo>
                  <a:lnTo>
                    <a:pt x="1587" y="514"/>
                  </a:lnTo>
                  <a:lnTo>
                    <a:pt x="1214" y="374"/>
                  </a:lnTo>
                  <a:lnTo>
                    <a:pt x="934" y="234"/>
                  </a:lnTo>
                  <a:lnTo>
                    <a:pt x="6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7145050" y="1303125"/>
              <a:ext cx="137675" cy="137650"/>
            </a:xfrm>
            <a:custGeom>
              <a:rect b="b" l="l" r="r" t="t"/>
              <a:pathLst>
                <a:path extrusionOk="0" h="5506" w="5507">
                  <a:moveTo>
                    <a:pt x="2754" y="1540"/>
                  </a:moveTo>
                  <a:lnTo>
                    <a:pt x="2894" y="1586"/>
                  </a:lnTo>
                  <a:lnTo>
                    <a:pt x="3034" y="1680"/>
                  </a:lnTo>
                  <a:lnTo>
                    <a:pt x="3127" y="1773"/>
                  </a:lnTo>
                  <a:lnTo>
                    <a:pt x="3127" y="1960"/>
                  </a:lnTo>
                  <a:lnTo>
                    <a:pt x="3127" y="2333"/>
                  </a:lnTo>
                  <a:lnTo>
                    <a:pt x="3547" y="2333"/>
                  </a:lnTo>
                  <a:lnTo>
                    <a:pt x="3687" y="2380"/>
                  </a:lnTo>
                  <a:lnTo>
                    <a:pt x="3827" y="2473"/>
                  </a:lnTo>
                  <a:lnTo>
                    <a:pt x="3920" y="2566"/>
                  </a:lnTo>
                  <a:lnTo>
                    <a:pt x="3920" y="2753"/>
                  </a:lnTo>
                  <a:lnTo>
                    <a:pt x="3920" y="2893"/>
                  </a:lnTo>
                  <a:lnTo>
                    <a:pt x="3827" y="3033"/>
                  </a:lnTo>
                  <a:lnTo>
                    <a:pt x="3687" y="3080"/>
                  </a:lnTo>
                  <a:lnTo>
                    <a:pt x="3547" y="3126"/>
                  </a:lnTo>
                  <a:lnTo>
                    <a:pt x="3127" y="3126"/>
                  </a:lnTo>
                  <a:lnTo>
                    <a:pt x="3127" y="3546"/>
                  </a:lnTo>
                  <a:lnTo>
                    <a:pt x="3127" y="3686"/>
                  </a:lnTo>
                  <a:lnTo>
                    <a:pt x="3034" y="3779"/>
                  </a:lnTo>
                  <a:lnTo>
                    <a:pt x="2894" y="3873"/>
                  </a:lnTo>
                  <a:lnTo>
                    <a:pt x="2754" y="3919"/>
                  </a:lnTo>
                  <a:lnTo>
                    <a:pt x="2614" y="3873"/>
                  </a:lnTo>
                  <a:lnTo>
                    <a:pt x="2474" y="3779"/>
                  </a:lnTo>
                  <a:lnTo>
                    <a:pt x="2381" y="3686"/>
                  </a:lnTo>
                  <a:lnTo>
                    <a:pt x="2381" y="3546"/>
                  </a:lnTo>
                  <a:lnTo>
                    <a:pt x="2381" y="3126"/>
                  </a:lnTo>
                  <a:lnTo>
                    <a:pt x="1961" y="3126"/>
                  </a:lnTo>
                  <a:lnTo>
                    <a:pt x="1821" y="3080"/>
                  </a:lnTo>
                  <a:lnTo>
                    <a:pt x="1681" y="3033"/>
                  </a:lnTo>
                  <a:lnTo>
                    <a:pt x="1587" y="2893"/>
                  </a:lnTo>
                  <a:lnTo>
                    <a:pt x="1587" y="2753"/>
                  </a:lnTo>
                  <a:lnTo>
                    <a:pt x="1587" y="2566"/>
                  </a:lnTo>
                  <a:lnTo>
                    <a:pt x="1681" y="2473"/>
                  </a:lnTo>
                  <a:lnTo>
                    <a:pt x="1821" y="2380"/>
                  </a:lnTo>
                  <a:lnTo>
                    <a:pt x="1961" y="2333"/>
                  </a:lnTo>
                  <a:lnTo>
                    <a:pt x="2381" y="2333"/>
                  </a:lnTo>
                  <a:lnTo>
                    <a:pt x="2381" y="1960"/>
                  </a:lnTo>
                  <a:lnTo>
                    <a:pt x="2381" y="1773"/>
                  </a:lnTo>
                  <a:lnTo>
                    <a:pt x="2474" y="1680"/>
                  </a:lnTo>
                  <a:lnTo>
                    <a:pt x="2614" y="1586"/>
                  </a:lnTo>
                  <a:lnTo>
                    <a:pt x="2754" y="1540"/>
                  </a:lnTo>
                  <a:close/>
                  <a:moveTo>
                    <a:pt x="2474" y="0"/>
                  </a:moveTo>
                  <a:lnTo>
                    <a:pt x="2194" y="47"/>
                  </a:lnTo>
                  <a:lnTo>
                    <a:pt x="1681" y="187"/>
                  </a:lnTo>
                  <a:lnTo>
                    <a:pt x="1214" y="467"/>
                  </a:lnTo>
                  <a:lnTo>
                    <a:pt x="794" y="793"/>
                  </a:lnTo>
                  <a:lnTo>
                    <a:pt x="468" y="1213"/>
                  </a:lnTo>
                  <a:lnTo>
                    <a:pt x="234" y="1680"/>
                  </a:lnTo>
                  <a:lnTo>
                    <a:pt x="48" y="2193"/>
                  </a:lnTo>
                  <a:lnTo>
                    <a:pt x="1" y="2473"/>
                  </a:lnTo>
                  <a:lnTo>
                    <a:pt x="1" y="2753"/>
                  </a:lnTo>
                  <a:lnTo>
                    <a:pt x="1" y="3033"/>
                  </a:lnTo>
                  <a:lnTo>
                    <a:pt x="48" y="3313"/>
                  </a:lnTo>
                  <a:lnTo>
                    <a:pt x="234" y="3826"/>
                  </a:lnTo>
                  <a:lnTo>
                    <a:pt x="468" y="4293"/>
                  </a:lnTo>
                  <a:lnTo>
                    <a:pt x="794" y="4666"/>
                  </a:lnTo>
                  <a:lnTo>
                    <a:pt x="1214" y="5039"/>
                  </a:lnTo>
                  <a:lnTo>
                    <a:pt x="1681" y="5273"/>
                  </a:lnTo>
                  <a:lnTo>
                    <a:pt x="2194" y="5413"/>
                  </a:lnTo>
                  <a:lnTo>
                    <a:pt x="2474" y="5459"/>
                  </a:lnTo>
                  <a:lnTo>
                    <a:pt x="2754" y="5506"/>
                  </a:lnTo>
                  <a:lnTo>
                    <a:pt x="3034" y="5459"/>
                  </a:lnTo>
                  <a:lnTo>
                    <a:pt x="3314" y="5413"/>
                  </a:lnTo>
                  <a:lnTo>
                    <a:pt x="3827" y="5273"/>
                  </a:lnTo>
                  <a:lnTo>
                    <a:pt x="4294" y="5039"/>
                  </a:lnTo>
                  <a:lnTo>
                    <a:pt x="4714" y="4666"/>
                  </a:lnTo>
                  <a:lnTo>
                    <a:pt x="5040" y="4293"/>
                  </a:lnTo>
                  <a:lnTo>
                    <a:pt x="5274" y="3826"/>
                  </a:lnTo>
                  <a:lnTo>
                    <a:pt x="5460" y="3313"/>
                  </a:lnTo>
                  <a:lnTo>
                    <a:pt x="5507" y="3033"/>
                  </a:lnTo>
                  <a:lnTo>
                    <a:pt x="5507" y="2753"/>
                  </a:lnTo>
                  <a:lnTo>
                    <a:pt x="5507" y="2473"/>
                  </a:lnTo>
                  <a:lnTo>
                    <a:pt x="5460" y="2193"/>
                  </a:lnTo>
                  <a:lnTo>
                    <a:pt x="5274" y="1680"/>
                  </a:lnTo>
                  <a:lnTo>
                    <a:pt x="5040" y="1213"/>
                  </a:lnTo>
                  <a:lnTo>
                    <a:pt x="4714" y="793"/>
                  </a:lnTo>
                  <a:lnTo>
                    <a:pt x="4294" y="467"/>
                  </a:lnTo>
                  <a:lnTo>
                    <a:pt x="3827" y="187"/>
                  </a:lnTo>
                  <a:lnTo>
                    <a:pt x="3314" y="47"/>
                  </a:lnTo>
                  <a:lnTo>
                    <a:pt x="3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57"/>
          <p:cNvGrpSpPr/>
          <p:nvPr/>
        </p:nvGrpSpPr>
        <p:grpSpPr>
          <a:xfrm>
            <a:off x="4925889" y="3120819"/>
            <a:ext cx="335972" cy="337151"/>
            <a:chOff x="2502325" y="4075900"/>
            <a:chExt cx="334800" cy="335975"/>
          </a:xfrm>
        </p:grpSpPr>
        <p:sp>
          <p:nvSpPr>
            <p:cNvPr id="848" name="Google Shape;848;p57"/>
            <p:cNvSpPr/>
            <p:nvPr/>
          </p:nvSpPr>
          <p:spPr>
            <a:xfrm>
              <a:off x="2636475" y="4254375"/>
              <a:ext cx="66525" cy="66525"/>
            </a:xfrm>
            <a:custGeom>
              <a:rect b="b" l="l" r="r" t="t"/>
              <a:pathLst>
                <a:path extrusionOk="0" h="2661" w="2661">
                  <a:moveTo>
                    <a:pt x="1354" y="1"/>
                  </a:moveTo>
                  <a:lnTo>
                    <a:pt x="1074" y="48"/>
                  </a:lnTo>
                  <a:lnTo>
                    <a:pt x="840" y="141"/>
                  </a:lnTo>
                  <a:lnTo>
                    <a:pt x="607" y="234"/>
                  </a:lnTo>
                  <a:lnTo>
                    <a:pt x="420" y="421"/>
                  </a:lnTo>
                  <a:lnTo>
                    <a:pt x="234" y="607"/>
                  </a:lnTo>
                  <a:lnTo>
                    <a:pt x="140" y="794"/>
                  </a:lnTo>
                  <a:lnTo>
                    <a:pt x="47" y="1074"/>
                  </a:lnTo>
                  <a:lnTo>
                    <a:pt x="0" y="1307"/>
                  </a:lnTo>
                  <a:lnTo>
                    <a:pt x="47" y="1587"/>
                  </a:lnTo>
                  <a:lnTo>
                    <a:pt x="140" y="1821"/>
                  </a:lnTo>
                  <a:lnTo>
                    <a:pt x="234" y="2054"/>
                  </a:lnTo>
                  <a:lnTo>
                    <a:pt x="420" y="2241"/>
                  </a:lnTo>
                  <a:lnTo>
                    <a:pt x="607" y="2427"/>
                  </a:lnTo>
                  <a:lnTo>
                    <a:pt x="840" y="2521"/>
                  </a:lnTo>
                  <a:lnTo>
                    <a:pt x="1074" y="2614"/>
                  </a:lnTo>
                  <a:lnTo>
                    <a:pt x="1354" y="2660"/>
                  </a:lnTo>
                  <a:lnTo>
                    <a:pt x="1587" y="2614"/>
                  </a:lnTo>
                  <a:lnTo>
                    <a:pt x="1867" y="2521"/>
                  </a:lnTo>
                  <a:lnTo>
                    <a:pt x="2053" y="2427"/>
                  </a:lnTo>
                  <a:lnTo>
                    <a:pt x="2240" y="2241"/>
                  </a:lnTo>
                  <a:lnTo>
                    <a:pt x="2427" y="2054"/>
                  </a:lnTo>
                  <a:lnTo>
                    <a:pt x="2567" y="1821"/>
                  </a:lnTo>
                  <a:lnTo>
                    <a:pt x="2613" y="1587"/>
                  </a:lnTo>
                  <a:lnTo>
                    <a:pt x="2660" y="1307"/>
                  </a:lnTo>
                  <a:lnTo>
                    <a:pt x="2613" y="1074"/>
                  </a:lnTo>
                  <a:lnTo>
                    <a:pt x="2567" y="794"/>
                  </a:lnTo>
                  <a:lnTo>
                    <a:pt x="2427" y="607"/>
                  </a:lnTo>
                  <a:lnTo>
                    <a:pt x="2240" y="421"/>
                  </a:lnTo>
                  <a:lnTo>
                    <a:pt x="2053" y="234"/>
                  </a:lnTo>
                  <a:lnTo>
                    <a:pt x="1867" y="141"/>
                  </a:lnTo>
                  <a:lnTo>
                    <a:pt x="1587" y="48"/>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2502325" y="4135400"/>
              <a:ext cx="156325" cy="249650"/>
            </a:xfrm>
            <a:custGeom>
              <a:rect b="b" l="l" r="r" t="t"/>
              <a:pathLst>
                <a:path extrusionOk="0" h="9986" w="6253">
                  <a:moveTo>
                    <a:pt x="1867" y="0"/>
                  </a:moveTo>
                  <a:lnTo>
                    <a:pt x="1867" y="794"/>
                  </a:lnTo>
                  <a:lnTo>
                    <a:pt x="420" y="3267"/>
                  </a:lnTo>
                  <a:lnTo>
                    <a:pt x="234" y="3593"/>
                  </a:lnTo>
                  <a:lnTo>
                    <a:pt x="94" y="3967"/>
                  </a:lnTo>
                  <a:lnTo>
                    <a:pt x="47" y="4387"/>
                  </a:lnTo>
                  <a:lnTo>
                    <a:pt x="0" y="4760"/>
                  </a:lnTo>
                  <a:lnTo>
                    <a:pt x="0" y="9006"/>
                  </a:lnTo>
                  <a:lnTo>
                    <a:pt x="47" y="9193"/>
                  </a:lnTo>
                  <a:lnTo>
                    <a:pt x="94" y="9379"/>
                  </a:lnTo>
                  <a:lnTo>
                    <a:pt x="187" y="9519"/>
                  </a:lnTo>
                  <a:lnTo>
                    <a:pt x="280" y="9706"/>
                  </a:lnTo>
                  <a:lnTo>
                    <a:pt x="420" y="9799"/>
                  </a:lnTo>
                  <a:lnTo>
                    <a:pt x="607" y="9892"/>
                  </a:lnTo>
                  <a:lnTo>
                    <a:pt x="794" y="9939"/>
                  </a:lnTo>
                  <a:lnTo>
                    <a:pt x="980" y="9986"/>
                  </a:lnTo>
                  <a:lnTo>
                    <a:pt x="1214" y="9939"/>
                  </a:lnTo>
                  <a:lnTo>
                    <a:pt x="1354" y="9892"/>
                  </a:lnTo>
                  <a:lnTo>
                    <a:pt x="1540" y="9799"/>
                  </a:lnTo>
                  <a:lnTo>
                    <a:pt x="1680" y="9706"/>
                  </a:lnTo>
                  <a:lnTo>
                    <a:pt x="1820" y="9519"/>
                  </a:lnTo>
                  <a:lnTo>
                    <a:pt x="1913" y="9379"/>
                  </a:lnTo>
                  <a:lnTo>
                    <a:pt x="1960" y="9193"/>
                  </a:lnTo>
                  <a:lnTo>
                    <a:pt x="1960" y="9006"/>
                  </a:lnTo>
                  <a:lnTo>
                    <a:pt x="1960" y="7280"/>
                  </a:lnTo>
                  <a:lnTo>
                    <a:pt x="1634" y="7046"/>
                  </a:lnTo>
                  <a:lnTo>
                    <a:pt x="1400" y="6813"/>
                  </a:lnTo>
                  <a:lnTo>
                    <a:pt x="1214" y="6533"/>
                  </a:lnTo>
                  <a:lnTo>
                    <a:pt x="1074" y="6206"/>
                  </a:lnTo>
                  <a:lnTo>
                    <a:pt x="1027" y="5833"/>
                  </a:lnTo>
                  <a:lnTo>
                    <a:pt x="1027" y="5506"/>
                  </a:lnTo>
                  <a:lnTo>
                    <a:pt x="1120" y="5180"/>
                  </a:lnTo>
                  <a:lnTo>
                    <a:pt x="1214" y="4853"/>
                  </a:lnTo>
                  <a:lnTo>
                    <a:pt x="1447" y="4573"/>
                  </a:lnTo>
                  <a:lnTo>
                    <a:pt x="3080" y="2613"/>
                  </a:lnTo>
                  <a:lnTo>
                    <a:pt x="3173" y="2520"/>
                  </a:lnTo>
                  <a:lnTo>
                    <a:pt x="3313" y="2473"/>
                  </a:lnTo>
                  <a:lnTo>
                    <a:pt x="3453" y="2473"/>
                  </a:lnTo>
                  <a:lnTo>
                    <a:pt x="3547" y="2520"/>
                  </a:lnTo>
                  <a:lnTo>
                    <a:pt x="3593" y="2520"/>
                  </a:lnTo>
                  <a:lnTo>
                    <a:pt x="3687" y="2660"/>
                  </a:lnTo>
                  <a:lnTo>
                    <a:pt x="3733" y="2800"/>
                  </a:lnTo>
                  <a:lnTo>
                    <a:pt x="3733" y="2987"/>
                  </a:lnTo>
                  <a:lnTo>
                    <a:pt x="3687" y="3127"/>
                  </a:lnTo>
                  <a:lnTo>
                    <a:pt x="2053" y="5086"/>
                  </a:lnTo>
                  <a:lnTo>
                    <a:pt x="1913" y="5226"/>
                  </a:lnTo>
                  <a:lnTo>
                    <a:pt x="1867" y="5413"/>
                  </a:lnTo>
                  <a:lnTo>
                    <a:pt x="1820" y="5600"/>
                  </a:lnTo>
                  <a:lnTo>
                    <a:pt x="1820" y="5786"/>
                  </a:lnTo>
                  <a:lnTo>
                    <a:pt x="1820" y="5973"/>
                  </a:lnTo>
                  <a:lnTo>
                    <a:pt x="1913" y="6160"/>
                  </a:lnTo>
                  <a:lnTo>
                    <a:pt x="2007" y="6300"/>
                  </a:lnTo>
                  <a:lnTo>
                    <a:pt x="2147" y="6440"/>
                  </a:lnTo>
                  <a:lnTo>
                    <a:pt x="2333" y="6580"/>
                  </a:lnTo>
                  <a:lnTo>
                    <a:pt x="2520" y="6626"/>
                  </a:lnTo>
                  <a:lnTo>
                    <a:pt x="2707" y="6673"/>
                  </a:lnTo>
                  <a:lnTo>
                    <a:pt x="2893" y="6673"/>
                  </a:lnTo>
                  <a:lnTo>
                    <a:pt x="3080" y="6626"/>
                  </a:lnTo>
                  <a:lnTo>
                    <a:pt x="3220" y="6580"/>
                  </a:lnTo>
                  <a:lnTo>
                    <a:pt x="3407" y="6486"/>
                  </a:lnTo>
                  <a:lnTo>
                    <a:pt x="3547" y="6346"/>
                  </a:lnTo>
                  <a:lnTo>
                    <a:pt x="5506" y="4013"/>
                  </a:lnTo>
                  <a:lnTo>
                    <a:pt x="5833" y="3500"/>
                  </a:lnTo>
                  <a:lnTo>
                    <a:pt x="6066" y="2987"/>
                  </a:lnTo>
                  <a:lnTo>
                    <a:pt x="6206" y="2473"/>
                  </a:lnTo>
                  <a:lnTo>
                    <a:pt x="6253" y="1867"/>
                  </a:lnTo>
                  <a:lnTo>
                    <a:pt x="62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2680800" y="4135400"/>
              <a:ext cx="156325" cy="249650"/>
            </a:xfrm>
            <a:custGeom>
              <a:rect b="b" l="l" r="r" t="t"/>
              <a:pathLst>
                <a:path extrusionOk="0" h="9986" w="6253">
                  <a:moveTo>
                    <a:pt x="0" y="0"/>
                  </a:moveTo>
                  <a:lnTo>
                    <a:pt x="0" y="1867"/>
                  </a:lnTo>
                  <a:lnTo>
                    <a:pt x="47" y="2473"/>
                  </a:lnTo>
                  <a:lnTo>
                    <a:pt x="187" y="2987"/>
                  </a:lnTo>
                  <a:lnTo>
                    <a:pt x="420" y="3500"/>
                  </a:lnTo>
                  <a:lnTo>
                    <a:pt x="747" y="4013"/>
                  </a:lnTo>
                  <a:lnTo>
                    <a:pt x="2707" y="6346"/>
                  </a:lnTo>
                  <a:lnTo>
                    <a:pt x="2847" y="6486"/>
                  </a:lnTo>
                  <a:lnTo>
                    <a:pt x="3033" y="6580"/>
                  </a:lnTo>
                  <a:lnTo>
                    <a:pt x="3220" y="6626"/>
                  </a:lnTo>
                  <a:lnTo>
                    <a:pt x="3407" y="6673"/>
                  </a:lnTo>
                  <a:lnTo>
                    <a:pt x="3593" y="6673"/>
                  </a:lnTo>
                  <a:lnTo>
                    <a:pt x="3780" y="6626"/>
                  </a:lnTo>
                  <a:lnTo>
                    <a:pt x="3920" y="6580"/>
                  </a:lnTo>
                  <a:lnTo>
                    <a:pt x="4107" y="6440"/>
                  </a:lnTo>
                  <a:lnTo>
                    <a:pt x="4247" y="6300"/>
                  </a:lnTo>
                  <a:lnTo>
                    <a:pt x="4340" y="6160"/>
                  </a:lnTo>
                  <a:lnTo>
                    <a:pt x="4433" y="5973"/>
                  </a:lnTo>
                  <a:lnTo>
                    <a:pt x="4433" y="5786"/>
                  </a:lnTo>
                  <a:lnTo>
                    <a:pt x="4433" y="5600"/>
                  </a:lnTo>
                  <a:lnTo>
                    <a:pt x="4433" y="5413"/>
                  </a:lnTo>
                  <a:lnTo>
                    <a:pt x="4340" y="5226"/>
                  </a:lnTo>
                  <a:lnTo>
                    <a:pt x="4247" y="5086"/>
                  </a:lnTo>
                  <a:lnTo>
                    <a:pt x="2613" y="3127"/>
                  </a:lnTo>
                  <a:lnTo>
                    <a:pt x="2520" y="2987"/>
                  </a:lnTo>
                  <a:lnTo>
                    <a:pt x="2520" y="2800"/>
                  </a:lnTo>
                  <a:lnTo>
                    <a:pt x="2567" y="2660"/>
                  </a:lnTo>
                  <a:lnTo>
                    <a:pt x="2707" y="2520"/>
                  </a:lnTo>
                  <a:lnTo>
                    <a:pt x="2847" y="2473"/>
                  </a:lnTo>
                  <a:lnTo>
                    <a:pt x="2940" y="2473"/>
                  </a:lnTo>
                  <a:lnTo>
                    <a:pt x="3080" y="2520"/>
                  </a:lnTo>
                  <a:lnTo>
                    <a:pt x="3220" y="2613"/>
                  </a:lnTo>
                  <a:lnTo>
                    <a:pt x="4853" y="4573"/>
                  </a:lnTo>
                  <a:lnTo>
                    <a:pt x="5040" y="4853"/>
                  </a:lnTo>
                  <a:lnTo>
                    <a:pt x="5180" y="5180"/>
                  </a:lnTo>
                  <a:lnTo>
                    <a:pt x="5226" y="5506"/>
                  </a:lnTo>
                  <a:lnTo>
                    <a:pt x="5226" y="5833"/>
                  </a:lnTo>
                  <a:lnTo>
                    <a:pt x="5180" y="6206"/>
                  </a:lnTo>
                  <a:lnTo>
                    <a:pt x="5040" y="6533"/>
                  </a:lnTo>
                  <a:lnTo>
                    <a:pt x="4853" y="6813"/>
                  </a:lnTo>
                  <a:lnTo>
                    <a:pt x="4620" y="7046"/>
                  </a:lnTo>
                  <a:lnTo>
                    <a:pt x="4293" y="7280"/>
                  </a:lnTo>
                  <a:lnTo>
                    <a:pt x="4293" y="9006"/>
                  </a:lnTo>
                  <a:lnTo>
                    <a:pt x="4293" y="9193"/>
                  </a:lnTo>
                  <a:lnTo>
                    <a:pt x="4387" y="9379"/>
                  </a:lnTo>
                  <a:lnTo>
                    <a:pt x="4433" y="9519"/>
                  </a:lnTo>
                  <a:lnTo>
                    <a:pt x="4573" y="9706"/>
                  </a:lnTo>
                  <a:lnTo>
                    <a:pt x="4713" y="9799"/>
                  </a:lnTo>
                  <a:lnTo>
                    <a:pt x="4900" y="9892"/>
                  </a:lnTo>
                  <a:lnTo>
                    <a:pt x="5086" y="9939"/>
                  </a:lnTo>
                  <a:lnTo>
                    <a:pt x="5273" y="9986"/>
                  </a:lnTo>
                  <a:lnTo>
                    <a:pt x="5460" y="9939"/>
                  </a:lnTo>
                  <a:lnTo>
                    <a:pt x="5646" y="9892"/>
                  </a:lnTo>
                  <a:lnTo>
                    <a:pt x="5833" y="9799"/>
                  </a:lnTo>
                  <a:lnTo>
                    <a:pt x="5973" y="9706"/>
                  </a:lnTo>
                  <a:lnTo>
                    <a:pt x="6066" y="9519"/>
                  </a:lnTo>
                  <a:lnTo>
                    <a:pt x="6160" y="9379"/>
                  </a:lnTo>
                  <a:lnTo>
                    <a:pt x="6253" y="9193"/>
                  </a:lnTo>
                  <a:lnTo>
                    <a:pt x="6253" y="9006"/>
                  </a:lnTo>
                  <a:lnTo>
                    <a:pt x="6253" y="4760"/>
                  </a:lnTo>
                  <a:lnTo>
                    <a:pt x="6206" y="4387"/>
                  </a:lnTo>
                  <a:lnTo>
                    <a:pt x="6160" y="3967"/>
                  </a:lnTo>
                  <a:lnTo>
                    <a:pt x="6020" y="3593"/>
                  </a:lnTo>
                  <a:lnTo>
                    <a:pt x="5833" y="3267"/>
                  </a:lnTo>
                  <a:lnTo>
                    <a:pt x="4433" y="794"/>
                  </a:lnTo>
                  <a:lnTo>
                    <a:pt x="44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2529150" y="4075900"/>
              <a:ext cx="130675" cy="39700"/>
            </a:xfrm>
            <a:custGeom>
              <a:rect b="b" l="l" r="r" t="t"/>
              <a:pathLst>
                <a:path extrusionOk="0" h="1588" w="5227">
                  <a:moveTo>
                    <a:pt x="374" y="1"/>
                  </a:moveTo>
                  <a:lnTo>
                    <a:pt x="234" y="47"/>
                  </a:lnTo>
                  <a:lnTo>
                    <a:pt x="94" y="141"/>
                  </a:lnTo>
                  <a:lnTo>
                    <a:pt x="1" y="234"/>
                  </a:lnTo>
                  <a:lnTo>
                    <a:pt x="1" y="421"/>
                  </a:lnTo>
                  <a:lnTo>
                    <a:pt x="1" y="1214"/>
                  </a:lnTo>
                  <a:lnTo>
                    <a:pt x="1" y="1354"/>
                  </a:lnTo>
                  <a:lnTo>
                    <a:pt x="94" y="1494"/>
                  </a:lnTo>
                  <a:lnTo>
                    <a:pt x="234" y="1541"/>
                  </a:lnTo>
                  <a:lnTo>
                    <a:pt x="374" y="1587"/>
                  </a:lnTo>
                  <a:lnTo>
                    <a:pt x="5227" y="1587"/>
                  </a:lnTo>
                  <a:lnTo>
                    <a:pt x="52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a:off x="2679625" y="4075900"/>
              <a:ext cx="131850" cy="39700"/>
            </a:xfrm>
            <a:custGeom>
              <a:rect b="b" l="l" r="r" t="t"/>
              <a:pathLst>
                <a:path extrusionOk="0" h="1588" w="5274">
                  <a:moveTo>
                    <a:pt x="1" y="1"/>
                  </a:moveTo>
                  <a:lnTo>
                    <a:pt x="1" y="1587"/>
                  </a:lnTo>
                  <a:lnTo>
                    <a:pt x="4854" y="1587"/>
                  </a:lnTo>
                  <a:lnTo>
                    <a:pt x="4993" y="1541"/>
                  </a:lnTo>
                  <a:lnTo>
                    <a:pt x="5133" y="1494"/>
                  </a:lnTo>
                  <a:lnTo>
                    <a:pt x="5227" y="1354"/>
                  </a:lnTo>
                  <a:lnTo>
                    <a:pt x="5273" y="1214"/>
                  </a:lnTo>
                  <a:lnTo>
                    <a:pt x="5273" y="421"/>
                  </a:lnTo>
                  <a:lnTo>
                    <a:pt x="5227" y="234"/>
                  </a:lnTo>
                  <a:lnTo>
                    <a:pt x="5133" y="141"/>
                  </a:lnTo>
                  <a:lnTo>
                    <a:pt x="4993" y="47"/>
                  </a:lnTo>
                  <a:lnTo>
                    <a:pt x="48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a:off x="2607300" y="4325550"/>
              <a:ext cx="124850" cy="86325"/>
            </a:xfrm>
            <a:custGeom>
              <a:rect b="b" l="l" r="r" t="t"/>
              <a:pathLst>
                <a:path extrusionOk="0" h="3453" w="4994">
                  <a:moveTo>
                    <a:pt x="1074" y="0"/>
                  </a:moveTo>
                  <a:lnTo>
                    <a:pt x="841" y="187"/>
                  </a:lnTo>
                  <a:lnTo>
                    <a:pt x="607" y="373"/>
                  </a:lnTo>
                  <a:lnTo>
                    <a:pt x="421" y="607"/>
                  </a:lnTo>
                  <a:lnTo>
                    <a:pt x="281" y="887"/>
                  </a:lnTo>
                  <a:lnTo>
                    <a:pt x="187" y="1120"/>
                  </a:lnTo>
                  <a:lnTo>
                    <a:pt x="94" y="1400"/>
                  </a:lnTo>
                  <a:lnTo>
                    <a:pt x="48" y="1727"/>
                  </a:lnTo>
                  <a:lnTo>
                    <a:pt x="1" y="2007"/>
                  </a:lnTo>
                  <a:lnTo>
                    <a:pt x="1" y="3080"/>
                  </a:lnTo>
                  <a:lnTo>
                    <a:pt x="48" y="3220"/>
                  </a:lnTo>
                  <a:lnTo>
                    <a:pt x="141" y="3360"/>
                  </a:lnTo>
                  <a:lnTo>
                    <a:pt x="234" y="3453"/>
                  </a:lnTo>
                  <a:lnTo>
                    <a:pt x="4760" y="3453"/>
                  </a:lnTo>
                  <a:lnTo>
                    <a:pt x="4900" y="3360"/>
                  </a:lnTo>
                  <a:lnTo>
                    <a:pt x="4947" y="3220"/>
                  </a:lnTo>
                  <a:lnTo>
                    <a:pt x="4994" y="3080"/>
                  </a:lnTo>
                  <a:lnTo>
                    <a:pt x="4994" y="2007"/>
                  </a:lnTo>
                  <a:lnTo>
                    <a:pt x="4994" y="1727"/>
                  </a:lnTo>
                  <a:lnTo>
                    <a:pt x="4900" y="1400"/>
                  </a:lnTo>
                  <a:lnTo>
                    <a:pt x="4854" y="1120"/>
                  </a:lnTo>
                  <a:lnTo>
                    <a:pt x="4714" y="887"/>
                  </a:lnTo>
                  <a:lnTo>
                    <a:pt x="4574" y="607"/>
                  </a:lnTo>
                  <a:lnTo>
                    <a:pt x="4387" y="373"/>
                  </a:lnTo>
                  <a:lnTo>
                    <a:pt x="4200" y="187"/>
                  </a:lnTo>
                  <a:lnTo>
                    <a:pt x="3967" y="0"/>
                  </a:lnTo>
                  <a:lnTo>
                    <a:pt x="3640" y="233"/>
                  </a:lnTo>
                  <a:lnTo>
                    <a:pt x="3314" y="420"/>
                  </a:lnTo>
                  <a:lnTo>
                    <a:pt x="2894" y="560"/>
                  </a:lnTo>
                  <a:lnTo>
                    <a:pt x="2101" y="560"/>
                  </a:lnTo>
                  <a:lnTo>
                    <a:pt x="1727" y="420"/>
                  </a:lnTo>
                  <a:lnTo>
                    <a:pt x="1354" y="233"/>
                  </a:lnTo>
                  <a:lnTo>
                    <a:pt x="1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57"/>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855" name="Google Shape;855;p57"/>
          <p:cNvSpPr/>
          <p:nvPr/>
        </p:nvSpPr>
        <p:spPr>
          <a:xfrm>
            <a:off x="8545575" y="-88125"/>
            <a:ext cx="710100" cy="62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8"/>
          <p:cNvSpPr txBox="1"/>
          <p:nvPr>
            <p:ph type="title"/>
          </p:nvPr>
        </p:nvSpPr>
        <p:spPr>
          <a:xfrm>
            <a:off x="617675" y="9871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861" name="Google Shape;861;p58"/>
          <p:cNvSpPr txBox="1"/>
          <p:nvPr>
            <p:ph idx="4294967295" type="subTitle"/>
          </p:nvPr>
        </p:nvSpPr>
        <p:spPr>
          <a:xfrm>
            <a:off x="837812" y="816588"/>
            <a:ext cx="4034700" cy="365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52935"/>
                </a:solidFill>
                <a:latin typeface="Maven Pro Black"/>
                <a:ea typeface="Maven Pro Black"/>
                <a:cs typeface="Maven Pro Black"/>
                <a:sym typeface="Maven Pro Black"/>
              </a:rPr>
              <a:t>Long Term </a:t>
            </a:r>
            <a:endParaRPr sz="2000">
              <a:solidFill>
                <a:srgbClr val="E52935"/>
              </a:solidFill>
              <a:latin typeface="Maven Pro Black"/>
              <a:ea typeface="Maven Pro Black"/>
              <a:cs typeface="Maven Pro Black"/>
              <a:sym typeface="Maven Pro Black"/>
            </a:endParaRPr>
          </a:p>
        </p:txBody>
      </p:sp>
      <p:sp>
        <p:nvSpPr>
          <p:cNvPr id="862" name="Google Shape;862;p58"/>
          <p:cNvSpPr txBox="1"/>
          <p:nvPr>
            <p:ph idx="4294967295" type="subTitle"/>
          </p:nvPr>
        </p:nvSpPr>
        <p:spPr>
          <a:xfrm>
            <a:off x="837813" y="1196350"/>
            <a:ext cx="35544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Increasing Online Presence </a:t>
            </a:r>
            <a:endParaRPr b="1" sz="1400"/>
          </a:p>
        </p:txBody>
      </p:sp>
      <p:sp>
        <p:nvSpPr>
          <p:cNvPr id="863" name="Google Shape;863;p58"/>
          <p:cNvSpPr txBox="1"/>
          <p:nvPr>
            <p:ph idx="4294967295" type="subTitle"/>
          </p:nvPr>
        </p:nvSpPr>
        <p:spPr>
          <a:xfrm>
            <a:off x="4872513" y="768979"/>
            <a:ext cx="35586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E52935"/>
                </a:solidFill>
                <a:latin typeface="Maven Pro Black"/>
                <a:ea typeface="Maven Pro Black"/>
                <a:cs typeface="Maven Pro Black"/>
                <a:sym typeface="Maven Pro Black"/>
              </a:rPr>
              <a:t>Short Term </a:t>
            </a:r>
            <a:endParaRPr sz="2000">
              <a:solidFill>
                <a:srgbClr val="E52935"/>
              </a:solidFill>
              <a:latin typeface="Maven Pro Black"/>
              <a:ea typeface="Maven Pro Black"/>
              <a:cs typeface="Maven Pro Black"/>
              <a:sym typeface="Maven Pro Black"/>
            </a:endParaRPr>
          </a:p>
        </p:txBody>
      </p:sp>
      <p:sp>
        <p:nvSpPr>
          <p:cNvPr id="864" name="Google Shape;864;p58"/>
          <p:cNvSpPr txBox="1"/>
          <p:nvPr>
            <p:ph idx="4294967295" type="subTitle"/>
          </p:nvPr>
        </p:nvSpPr>
        <p:spPr>
          <a:xfrm>
            <a:off x="712888" y="1520629"/>
            <a:ext cx="3554400" cy="16545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dk1"/>
              </a:buClr>
              <a:buSzPts val="1200"/>
              <a:buChar char="●"/>
            </a:pPr>
            <a:r>
              <a:rPr lang="en"/>
              <a:t>Take </a:t>
            </a:r>
            <a:r>
              <a:rPr lang="en"/>
              <a:t>advantage</a:t>
            </a:r>
            <a:r>
              <a:rPr lang="en"/>
              <a:t> of</a:t>
            </a:r>
            <a:r>
              <a:rPr lang="en"/>
              <a:t> </a:t>
            </a:r>
            <a:r>
              <a:rPr lang="en"/>
              <a:t>their</a:t>
            </a:r>
            <a:r>
              <a:rPr lang="en"/>
              <a:t> huge retail channel to fulfill online orders at a faster rate </a:t>
            </a:r>
            <a:endParaRPr/>
          </a:p>
          <a:p>
            <a:pPr indent="-213359" lvl="0" marL="274320" rtl="0" algn="l">
              <a:spcBef>
                <a:spcPts val="1000"/>
              </a:spcBef>
              <a:spcAft>
                <a:spcPts val="0"/>
              </a:spcAft>
              <a:buClr>
                <a:schemeClr val="dk1"/>
              </a:buClr>
              <a:buSzPts val="1200"/>
              <a:buChar char="●"/>
            </a:pPr>
            <a:r>
              <a:rPr lang="en"/>
              <a:t>Focus on customer retention through loyalty programs</a:t>
            </a:r>
            <a:endParaRPr/>
          </a:p>
          <a:p>
            <a:pPr indent="-213359" lvl="0" marL="274320" rtl="0" algn="l">
              <a:spcBef>
                <a:spcPts val="0"/>
              </a:spcBef>
              <a:spcAft>
                <a:spcPts val="0"/>
              </a:spcAft>
              <a:buClr>
                <a:schemeClr val="lt1"/>
              </a:buClr>
              <a:buSzPts val="1200"/>
              <a:buChar char="●"/>
            </a:pPr>
            <a:r>
              <a:t/>
            </a:r>
            <a:endParaRPr/>
          </a:p>
          <a:p>
            <a:pPr indent="-213359" lvl="0" marL="274320" rtl="0" algn="l">
              <a:spcBef>
                <a:spcPts val="0"/>
              </a:spcBef>
              <a:spcAft>
                <a:spcPts val="0"/>
              </a:spcAft>
              <a:buClr>
                <a:schemeClr val="dk1"/>
              </a:buClr>
              <a:buSzPts val="1200"/>
              <a:buChar char="●"/>
            </a:pPr>
            <a:r>
              <a:rPr lang="en"/>
              <a:t>Gain advantage through reduced </a:t>
            </a:r>
            <a:r>
              <a:rPr lang="en"/>
              <a:t>logistics</a:t>
            </a:r>
            <a:r>
              <a:rPr lang="en"/>
              <a:t> cost leveraging there bigger consumer base.</a:t>
            </a:r>
            <a:endParaRPr/>
          </a:p>
        </p:txBody>
      </p:sp>
      <p:sp>
        <p:nvSpPr>
          <p:cNvPr id="865" name="Google Shape;865;p58"/>
          <p:cNvSpPr txBox="1"/>
          <p:nvPr>
            <p:ph idx="4294967295" type="subTitle"/>
          </p:nvPr>
        </p:nvSpPr>
        <p:spPr>
          <a:xfrm>
            <a:off x="4767263" y="1196338"/>
            <a:ext cx="35544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Reduction in On-hand Inventory </a:t>
            </a:r>
            <a:endParaRPr b="1" sz="1400"/>
          </a:p>
        </p:txBody>
      </p:sp>
      <p:sp>
        <p:nvSpPr>
          <p:cNvPr id="866" name="Google Shape;866;p58"/>
          <p:cNvSpPr txBox="1"/>
          <p:nvPr>
            <p:ph idx="4294967295" type="subTitle"/>
          </p:nvPr>
        </p:nvSpPr>
        <p:spPr>
          <a:xfrm>
            <a:off x="4626463" y="1520626"/>
            <a:ext cx="3554400" cy="15663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dk1"/>
              </a:buClr>
              <a:buSzPts val="1200"/>
              <a:buChar char="●"/>
            </a:pPr>
            <a:r>
              <a:rPr lang="en"/>
              <a:t>Selling on hand inventory at a discounted rate to improvise on cash flow </a:t>
            </a:r>
            <a:endParaRPr/>
          </a:p>
          <a:p>
            <a:pPr indent="-213359" lvl="0" marL="274320" rtl="0" algn="l">
              <a:spcBef>
                <a:spcPts val="1000"/>
              </a:spcBef>
              <a:spcAft>
                <a:spcPts val="0"/>
              </a:spcAft>
              <a:buClr>
                <a:schemeClr val="dk1"/>
              </a:buClr>
              <a:buSzPts val="1200"/>
              <a:buChar char="●"/>
            </a:pPr>
            <a:r>
              <a:rPr lang="en"/>
              <a:t>Running marketing </a:t>
            </a:r>
            <a:r>
              <a:rPr lang="en"/>
              <a:t>promotions</a:t>
            </a:r>
            <a:r>
              <a:rPr lang="en"/>
              <a:t> to improve on the sales of less popular stock</a:t>
            </a:r>
            <a:endParaRPr/>
          </a:p>
          <a:p>
            <a:pPr indent="-213359" lvl="0" marL="274320" rtl="0" algn="l">
              <a:spcBef>
                <a:spcPts val="0"/>
              </a:spcBef>
              <a:spcAft>
                <a:spcPts val="0"/>
              </a:spcAft>
              <a:buClr>
                <a:schemeClr val="lt1"/>
              </a:buClr>
              <a:buSzPts val="1200"/>
              <a:buChar char="●"/>
            </a:pPr>
            <a:r>
              <a:t/>
            </a:r>
            <a:endParaRPr/>
          </a:p>
          <a:p>
            <a:pPr indent="-213359" lvl="0" marL="274320" rtl="0" algn="l">
              <a:spcBef>
                <a:spcPts val="0"/>
              </a:spcBef>
              <a:spcAft>
                <a:spcPts val="0"/>
              </a:spcAft>
              <a:buClr>
                <a:schemeClr val="dk1"/>
              </a:buClr>
              <a:buSzPts val="1200"/>
              <a:buChar char="●"/>
            </a:pPr>
            <a:r>
              <a:rPr lang="en"/>
              <a:t>Improving Forecasting by analysing latest trends to improve sales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274320" rtl="0" algn="l">
              <a:spcBef>
                <a:spcPts val="0"/>
              </a:spcBef>
              <a:spcAft>
                <a:spcPts val="0"/>
              </a:spcAft>
              <a:buNone/>
            </a:pPr>
            <a:r>
              <a:t/>
            </a:r>
            <a:endParaRPr/>
          </a:p>
        </p:txBody>
      </p:sp>
      <p:sp>
        <p:nvSpPr>
          <p:cNvPr id="867" name="Google Shape;867;p58"/>
          <p:cNvSpPr txBox="1"/>
          <p:nvPr>
            <p:ph idx="4294967295" type="subTitle"/>
          </p:nvPr>
        </p:nvSpPr>
        <p:spPr>
          <a:xfrm>
            <a:off x="769125" y="3175125"/>
            <a:ext cx="3554400" cy="3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Expanding Overseas</a:t>
            </a:r>
            <a:endParaRPr b="1" sz="1400"/>
          </a:p>
        </p:txBody>
      </p:sp>
      <p:sp>
        <p:nvSpPr>
          <p:cNvPr id="868" name="Google Shape;868;p58"/>
          <p:cNvSpPr txBox="1"/>
          <p:nvPr>
            <p:ph idx="4294967295" type="subTitle"/>
          </p:nvPr>
        </p:nvSpPr>
        <p:spPr>
          <a:xfrm>
            <a:off x="712900" y="3608576"/>
            <a:ext cx="3554400" cy="10494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dk1"/>
              </a:buClr>
              <a:buSzPts val="1200"/>
              <a:buChar char="●"/>
            </a:pPr>
            <a:r>
              <a:rPr lang="en"/>
              <a:t>Expand to overseas markets EMEA and Asia Pacific </a:t>
            </a:r>
            <a:r>
              <a:rPr lang="en"/>
              <a:t>region </a:t>
            </a:r>
            <a:endParaRPr/>
          </a:p>
          <a:p>
            <a:pPr indent="-213359" lvl="0" marL="274320" rtl="0" algn="l">
              <a:spcBef>
                <a:spcPts val="1000"/>
              </a:spcBef>
              <a:spcAft>
                <a:spcPts val="0"/>
              </a:spcAft>
              <a:buClr>
                <a:schemeClr val="dk1"/>
              </a:buClr>
              <a:buSzPts val="1200"/>
              <a:buChar char="●"/>
            </a:pPr>
            <a:r>
              <a:rPr lang="en"/>
              <a:t>Might gain 1st movers advantage with the increasing sneaker demands in those markets</a:t>
            </a:r>
            <a:endParaRPr/>
          </a:p>
          <a:p>
            <a:pPr indent="-213359" lvl="0" marL="274320" rtl="0" algn="l">
              <a:spcBef>
                <a:spcPts val="0"/>
              </a:spcBef>
              <a:spcAft>
                <a:spcPts val="0"/>
              </a:spcAft>
              <a:buClr>
                <a:schemeClr val="lt1"/>
              </a:buClr>
              <a:buSzPts val="1200"/>
              <a:buChar char="●"/>
            </a:pPr>
            <a:r>
              <a:t/>
            </a:r>
            <a:endParaRPr/>
          </a:p>
        </p:txBody>
      </p:sp>
      <p:sp>
        <p:nvSpPr>
          <p:cNvPr id="869" name="Google Shape;869;p58"/>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870" name="Google Shape;870;p58"/>
          <p:cNvSpPr/>
          <p:nvPr/>
        </p:nvSpPr>
        <p:spPr>
          <a:xfrm>
            <a:off x="8524025" y="49710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871" name="Google Shape;871;p58"/>
          <p:cNvPicPr preferRelativeResize="0"/>
          <p:nvPr/>
        </p:nvPicPr>
        <p:blipFill>
          <a:blip r:embed="rId3">
            <a:alphaModFix/>
          </a:blip>
          <a:stretch>
            <a:fillRect/>
          </a:stretch>
        </p:blipFill>
        <p:spPr>
          <a:xfrm>
            <a:off x="4797350" y="3098925"/>
            <a:ext cx="3383525" cy="192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9"/>
          <p:cNvSpPr/>
          <p:nvPr/>
        </p:nvSpPr>
        <p:spPr>
          <a:xfrm flipH="1">
            <a:off x="-25" y="0"/>
            <a:ext cx="3594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9"/>
          <p:cNvGrpSpPr/>
          <p:nvPr/>
        </p:nvGrpSpPr>
        <p:grpSpPr>
          <a:xfrm>
            <a:off x="2530500" y="-5"/>
            <a:ext cx="522600" cy="2783689"/>
            <a:chOff x="14371" y="3509400"/>
            <a:chExt cx="522600" cy="1634100"/>
          </a:xfrm>
        </p:grpSpPr>
        <p:sp>
          <p:nvSpPr>
            <p:cNvPr id="878" name="Google Shape;878;p59"/>
            <p:cNvSpPr/>
            <p:nvPr/>
          </p:nvSpPr>
          <p:spPr>
            <a:xfrm>
              <a:off x="14371"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166771"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319171"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471571"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59"/>
          <p:cNvSpPr txBox="1"/>
          <p:nvPr>
            <p:ph idx="1" type="subTitle"/>
          </p:nvPr>
        </p:nvSpPr>
        <p:spPr>
          <a:xfrm>
            <a:off x="4013700" y="3271848"/>
            <a:ext cx="4317300" cy="91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400"/>
              <a:t>Do you have any questions?</a:t>
            </a:r>
            <a:endParaRPr b="1" sz="1400"/>
          </a:p>
          <a:p>
            <a:pPr indent="0" lvl="0" marL="0" rtl="0" algn="r">
              <a:spcBef>
                <a:spcPts val="0"/>
              </a:spcBef>
              <a:spcAft>
                <a:spcPts val="0"/>
              </a:spcAft>
              <a:buNone/>
            </a:pPr>
            <a:r>
              <a:t/>
            </a:r>
            <a:endParaRPr/>
          </a:p>
        </p:txBody>
      </p:sp>
      <p:sp>
        <p:nvSpPr>
          <p:cNvPr id="883" name="Google Shape;883;p59"/>
          <p:cNvSpPr txBox="1"/>
          <p:nvPr>
            <p:ph type="title"/>
          </p:nvPr>
        </p:nvSpPr>
        <p:spPr>
          <a:xfrm>
            <a:off x="4015339" y="1369925"/>
            <a:ext cx="4314000" cy="109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884" name="Google Shape;884;p59"/>
          <p:cNvSpPr/>
          <p:nvPr/>
        </p:nvSpPr>
        <p:spPr>
          <a:xfrm>
            <a:off x="7838438" y="2846461"/>
            <a:ext cx="210823" cy="243078"/>
          </a:xfrm>
          <a:custGeom>
            <a:rect b="b" l="l" r="r" t="t"/>
            <a:pathLst>
              <a:path extrusionOk="0" h="209550" w="184125">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85" name="Google Shape;885;p59"/>
          <p:cNvSpPr/>
          <p:nvPr/>
        </p:nvSpPr>
        <p:spPr>
          <a:xfrm>
            <a:off x="5883315" y="2870130"/>
            <a:ext cx="234870" cy="195739"/>
          </a:xfrm>
          <a:custGeom>
            <a:rect b="b" l="l" r="r" t="t"/>
            <a:pathLst>
              <a:path extrusionOk="0" h="10975" w="13277">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86" name="Google Shape;886;p59"/>
          <p:cNvSpPr/>
          <p:nvPr/>
        </p:nvSpPr>
        <p:spPr>
          <a:xfrm>
            <a:off x="4964402" y="2846483"/>
            <a:ext cx="129596" cy="243034"/>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87" name="Google Shape;887;p59"/>
          <p:cNvSpPr/>
          <p:nvPr/>
        </p:nvSpPr>
        <p:spPr>
          <a:xfrm>
            <a:off x="4013700" y="3601575"/>
            <a:ext cx="5130300" cy="345900"/>
          </a:xfrm>
          <a:prstGeom prst="rect">
            <a:avLst/>
          </a:prstGeom>
          <a:solidFill>
            <a:srgbClr val="E529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8952700" y="4528125"/>
            <a:ext cx="301200" cy="81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0"/>
          <p:cNvSpPr txBox="1"/>
          <p:nvPr>
            <p:ph type="title"/>
          </p:nvPr>
        </p:nvSpPr>
        <p:spPr>
          <a:xfrm>
            <a:off x="377750" y="267985"/>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894" name="Google Shape;894;p60"/>
          <p:cNvSpPr txBox="1"/>
          <p:nvPr>
            <p:ph idx="4294967295" type="subTitle"/>
          </p:nvPr>
        </p:nvSpPr>
        <p:spPr>
          <a:xfrm>
            <a:off x="205375" y="816675"/>
            <a:ext cx="8174700" cy="376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u="sng">
                <a:latin typeface="Maven Pro"/>
                <a:ea typeface="Maven Pro"/>
                <a:cs typeface="Maven Pro"/>
                <a:sym typeface="Maven Pro"/>
                <a:hlinkClick r:id="rId3"/>
              </a:rPr>
              <a:t>https://www.footlocker-inc.com/content/dam/flincfoundation/footlockerinc_documents/annual-reports/Foot%20Locker%202023%20Proxy%20FINAL-POST.pdf</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4"/>
              </a:rPr>
              <a:t>https://www.footlocker-inc.com/content/dam/flincfoundation/footlockerinc_documents/annual-reports/Foot%20Locker%202022%20Annual%20Report%20FINAL%20FINAL%20POST.pdf</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5"/>
              </a:rPr>
              <a:t>https://www.digitalcommerce360.com/2023/03/22/foot-locker-sets-goal-to-make-25-of-sales-digital-by-2026/</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6"/>
              </a:rPr>
              <a:t>https://retailwire.com/discussion/foot-locker-has-a-ways-to-go-in-upping-its-omnichannel-game/</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7"/>
              </a:rPr>
              <a:t>https://www.retaildive.com/news/foot-locker-inventory-visibility-earnings/645937/</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8"/>
              </a:rPr>
              <a:t>https://www.supplychaindive.com/news/foot-locker-inventory-visibility-earnings/645853/</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9"/>
              </a:rPr>
              <a:t>https://www.supplychaindive.com/news/Foot-Locker-Distribution-Center-Reno-Nevada-40-million-dollar-investment/637445/</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0"/>
              </a:rPr>
              <a:t>https://www.footlocker-inc.com/content/flinc-aem-site/en/california-transparency-in-supply-chain.html</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1"/>
              </a:rPr>
              <a:t>https://www.prnewswire.com/news-releases/foot-locker-inc-opens-new-state-of-the-art-distribution-center-301681543.html</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2"/>
              </a:rPr>
              <a:t>https://www.cnn.com/2023/03/29/business/foot-locker-stores-closing-bed-bath-beyond/index.html</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3"/>
              </a:rPr>
              <a:t>https://marketrealist.com/2016/06/analyzing-cogs-foot-lockers-supply-chain/</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4"/>
              </a:rPr>
              <a:t>https://seekingalpha.com/article/4398195-foot-locker-growth-prospects-are</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5"/>
              </a:rPr>
              <a:t>https://www.modernretail.co/operations/foot-lockers-ongoing-inventory-challenges-drove-a-sales-dip/</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6"/>
              </a:rPr>
              <a:t>https://www.globaldata.com/company-profile/foot-locker-inc/</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7"/>
              </a:rPr>
              <a:t>https://abcnews.go.com/Business/foot-locker-announces-plan-close-400-stores-2026/story?id=98052043</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8"/>
              </a:rPr>
              <a:t>https://www.prnewswire.com/news-releases/nba-and-foot-locker-announce-multiyear-partnership-301991003.html</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19"/>
              </a:rPr>
              <a:t>https://www.thestreet.com/retail/foot-locker-is-making-a-move-that-will-disappoint</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20"/>
              </a:rPr>
              <a:t>https://www.prnewswire.com/news-releases/foot-locker-unveils-new-global-platform---the-heart-of-sneakers-301978158.html</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latin typeface="Maven Pro"/>
                <a:ea typeface="Maven Pro"/>
                <a:cs typeface="Maven Pro"/>
                <a:sym typeface="Maven Pro"/>
                <a:hlinkClick r:id="rId21"/>
              </a:rPr>
              <a:t>https://finance.yahoo.com/video/nike-impacted-declining-foot-locker-200131078.html</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rPr lang="en" sz="900" u="sng">
                <a:solidFill>
                  <a:schemeClr val="hlink"/>
                </a:solidFill>
                <a:latin typeface="Maven Pro"/>
                <a:ea typeface="Maven Pro"/>
                <a:cs typeface="Maven Pro"/>
                <a:sym typeface="Maven Pro"/>
                <a:hlinkClick r:id="rId22"/>
              </a:rPr>
              <a:t>https://finance.yahoo.com/news/nike-just-wiped-out-more-than-900-million-of-foot-lockers-market-value-180334884.html</a:t>
            </a:r>
            <a:r>
              <a:rPr lang="en" sz="900">
                <a:latin typeface="Maven Pro"/>
                <a:ea typeface="Maven Pro"/>
                <a:cs typeface="Maven Pro"/>
                <a:sym typeface="Maven Pro"/>
              </a:rPr>
              <a:t> </a:t>
            </a:r>
            <a:endParaRPr sz="900">
              <a:latin typeface="Maven Pro"/>
              <a:ea typeface="Maven Pro"/>
              <a:cs typeface="Maven Pro"/>
              <a:sym typeface="Maven Pro"/>
            </a:endParaRPr>
          </a:p>
          <a:p>
            <a:pPr indent="0" lvl="0" marL="0" rtl="0" algn="l">
              <a:lnSpc>
                <a:spcPct val="115000"/>
              </a:lnSpc>
              <a:spcBef>
                <a:spcPts val="0"/>
              </a:spcBef>
              <a:spcAft>
                <a:spcPts val="0"/>
              </a:spcAft>
              <a:buNone/>
            </a:pPr>
            <a:r>
              <a:t/>
            </a:r>
            <a:endParaRPr sz="900">
              <a:latin typeface="Maven Pro"/>
              <a:ea typeface="Maven Pro"/>
              <a:cs typeface="Maven Pro"/>
              <a:sym typeface="Maven Pro"/>
            </a:endParaRPr>
          </a:p>
          <a:p>
            <a:pPr indent="0" lvl="0" marL="0" rtl="0" algn="l">
              <a:lnSpc>
                <a:spcPct val="115000"/>
              </a:lnSpc>
              <a:spcBef>
                <a:spcPts val="0"/>
              </a:spcBef>
              <a:spcAft>
                <a:spcPts val="0"/>
              </a:spcAft>
              <a:buNone/>
            </a:pPr>
            <a:r>
              <a:t/>
            </a:r>
            <a:endParaRPr sz="900">
              <a:latin typeface="Maven Pro"/>
              <a:ea typeface="Maven Pro"/>
              <a:cs typeface="Maven Pro"/>
              <a:sym typeface="Maven Pro"/>
            </a:endParaRPr>
          </a:p>
          <a:p>
            <a:pPr indent="0" lvl="0" marL="0" rtl="0" algn="l">
              <a:lnSpc>
                <a:spcPct val="115000"/>
              </a:lnSpc>
              <a:spcBef>
                <a:spcPts val="0"/>
              </a:spcBef>
              <a:spcAft>
                <a:spcPts val="0"/>
              </a:spcAft>
              <a:buNone/>
            </a:pPr>
            <a:r>
              <a:t/>
            </a:r>
            <a:endParaRPr sz="900">
              <a:latin typeface="Maven Pro"/>
              <a:ea typeface="Maven Pro"/>
              <a:cs typeface="Maven Pro"/>
              <a:sym typeface="Maven Pro"/>
            </a:endParaRPr>
          </a:p>
          <a:p>
            <a:pPr indent="0" lvl="0" marL="0" rtl="0" algn="l">
              <a:lnSpc>
                <a:spcPct val="115000"/>
              </a:lnSpc>
              <a:spcBef>
                <a:spcPts val="0"/>
              </a:spcBef>
              <a:spcAft>
                <a:spcPts val="0"/>
              </a:spcAft>
              <a:buNone/>
            </a:pPr>
            <a:r>
              <a:t/>
            </a:r>
            <a:endParaRPr sz="900">
              <a:latin typeface="Maven Pro"/>
              <a:ea typeface="Maven Pro"/>
              <a:cs typeface="Maven Pro"/>
              <a:sym typeface="Maven Pro"/>
            </a:endParaRPr>
          </a:p>
          <a:p>
            <a:pPr indent="0" lvl="0" marL="0" rtl="0" algn="l">
              <a:lnSpc>
                <a:spcPct val="115000"/>
              </a:lnSpc>
              <a:spcBef>
                <a:spcPts val="0"/>
              </a:spcBef>
              <a:spcAft>
                <a:spcPts val="0"/>
              </a:spcAft>
              <a:buNone/>
            </a:pPr>
            <a:r>
              <a:t/>
            </a:r>
            <a:endParaRPr sz="1500">
              <a:latin typeface="Maven Pro"/>
              <a:ea typeface="Maven Pro"/>
              <a:cs typeface="Maven Pro"/>
              <a:sym typeface="Maven Pro"/>
            </a:endParaRPr>
          </a:p>
          <a:p>
            <a:pPr indent="0" lvl="0" marL="0" rtl="0" algn="l">
              <a:spcBef>
                <a:spcPts val="1200"/>
              </a:spcBef>
              <a:spcAft>
                <a:spcPts val="0"/>
              </a:spcAft>
              <a:buNone/>
            </a:pPr>
            <a:r>
              <a:t/>
            </a:r>
            <a:endParaRPr sz="900">
              <a:latin typeface="Maven Pro"/>
              <a:ea typeface="Maven Pro"/>
              <a:cs typeface="Maven Pro"/>
              <a:sym typeface="Maven Pro"/>
            </a:endParaRPr>
          </a:p>
        </p:txBody>
      </p:sp>
      <p:sp>
        <p:nvSpPr>
          <p:cNvPr id="895" name="Google Shape;895;p60"/>
          <p:cNvSpPr/>
          <p:nvPr/>
        </p:nvSpPr>
        <p:spPr>
          <a:xfrm>
            <a:off x="-53800" y="-88125"/>
            <a:ext cx="516600" cy="6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p:nvPr/>
        </p:nvSpPr>
        <p:spPr>
          <a:xfrm flipH="1">
            <a:off x="-64225"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9"/>
          <p:cNvGrpSpPr/>
          <p:nvPr/>
        </p:nvGrpSpPr>
        <p:grpSpPr>
          <a:xfrm flipH="1">
            <a:off x="717250" y="3509400"/>
            <a:ext cx="2808600" cy="1634100"/>
            <a:chOff x="5858625" y="3509400"/>
            <a:chExt cx="2808600" cy="1634100"/>
          </a:xfrm>
        </p:grpSpPr>
        <p:sp>
          <p:nvSpPr>
            <p:cNvPr id="445" name="Google Shape;445;p39"/>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9"/>
          <p:cNvSpPr txBox="1"/>
          <p:nvPr>
            <p:ph type="title"/>
          </p:nvPr>
        </p:nvSpPr>
        <p:spPr>
          <a:xfrm>
            <a:off x="4531475" y="2200025"/>
            <a:ext cx="3597000" cy="12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r>
              <a:rPr lang="en"/>
              <a:t> &amp; Background</a:t>
            </a:r>
            <a:endParaRPr/>
          </a:p>
        </p:txBody>
      </p:sp>
      <p:sp>
        <p:nvSpPr>
          <p:cNvPr id="465" name="Google Shape;465;p39"/>
          <p:cNvSpPr txBox="1"/>
          <p:nvPr>
            <p:ph idx="2" type="title"/>
          </p:nvPr>
        </p:nvSpPr>
        <p:spPr>
          <a:xfrm>
            <a:off x="5781275" y="946525"/>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466" name="Google Shape;466;p39"/>
          <p:cNvPicPr preferRelativeResize="0"/>
          <p:nvPr/>
        </p:nvPicPr>
        <p:blipFill rotWithShape="1">
          <a:blip r:embed="rId3">
            <a:alphaModFix/>
          </a:blip>
          <a:srcRect b="3975" l="6379" r="42789" t="0"/>
          <a:stretch/>
        </p:blipFill>
        <p:spPr>
          <a:xfrm>
            <a:off x="176025" y="104125"/>
            <a:ext cx="3097823" cy="3279276"/>
          </a:xfrm>
          <a:prstGeom prst="rect">
            <a:avLst/>
          </a:prstGeom>
          <a:noFill/>
          <a:ln>
            <a:noFill/>
          </a:ln>
        </p:spPr>
      </p:pic>
      <p:sp>
        <p:nvSpPr>
          <p:cNvPr id="467" name="Google Shape;467;p39"/>
          <p:cNvSpPr/>
          <p:nvPr/>
        </p:nvSpPr>
        <p:spPr>
          <a:xfrm>
            <a:off x="6068900" y="3766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0"/>
          <p:cNvSpPr txBox="1"/>
          <p:nvPr>
            <p:ph type="title"/>
          </p:nvPr>
        </p:nvSpPr>
        <p:spPr>
          <a:xfrm>
            <a:off x="933625" y="237900"/>
            <a:ext cx="6520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&amp; Background</a:t>
            </a:r>
            <a:endParaRPr/>
          </a:p>
        </p:txBody>
      </p:sp>
      <p:sp>
        <p:nvSpPr>
          <p:cNvPr id="473" name="Google Shape;473;p40"/>
          <p:cNvSpPr txBox="1"/>
          <p:nvPr>
            <p:ph idx="1" type="body"/>
          </p:nvPr>
        </p:nvSpPr>
        <p:spPr>
          <a:xfrm>
            <a:off x="4195750" y="2107402"/>
            <a:ext cx="4755900" cy="4644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400">
                <a:solidFill>
                  <a:srgbClr val="E52935"/>
                </a:solidFill>
              </a:rPr>
              <a:t>HOW MANY ?</a:t>
            </a:r>
            <a:r>
              <a:rPr lang="en" sz="1400"/>
              <a:t> </a:t>
            </a:r>
            <a:r>
              <a:rPr lang="en" sz="1400"/>
              <a:t>2,600 retail stores in 26 countries </a:t>
            </a:r>
            <a:endParaRPr sz="1400">
              <a:highlight>
                <a:schemeClr val="lt1"/>
              </a:highlight>
            </a:endParaRPr>
          </a:p>
        </p:txBody>
      </p:sp>
      <p:sp>
        <p:nvSpPr>
          <p:cNvPr id="474" name="Google Shape;474;p40"/>
          <p:cNvSpPr/>
          <p:nvPr/>
        </p:nvSpPr>
        <p:spPr>
          <a:xfrm>
            <a:off x="0" y="490680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475" name="Google Shape;475;p40"/>
          <p:cNvPicPr preferRelativeResize="0"/>
          <p:nvPr/>
        </p:nvPicPr>
        <p:blipFill rotWithShape="1">
          <a:blip r:embed="rId3">
            <a:alphaModFix/>
          </a:blip>
          <a:srcRect b="0" l="0" r="2818" t="0"/>
          <a:stretch/>
        </p:blipFill>
        <p:spPr>
          <a:xfrm>
            <a:off x="879238" y="969800"/>
            <a:ext cx="3179575" cy="1901725"/>
          </a:xfrm>
          <a:prstGeom prst="rect">
            <a:avLst/>
          </a:prstGeom>
          <a:noFill/>
          <a:ln cap="flat" cmpd="sng" w="9525">
            <a:solidFill>
              <a:srgbClr val="E52935"/>
            </a:solidFill>
            <a:prstDash val="solid"/>
            <a:round/>
            <a:headEnd len="sm" w="sm" type="none"/>
            <a:tailEnd len="sm" w="sm" type="none"/>
          </a:ln>
        </p:spPr>
      </p:pic>
      <p:sp>
        <p:nvSpPr>
          <p:cNvPr id="476" name="Google Shape;476;p40"/>
          <p:cNvSpPr txBox="1"/>
          <p:nvPr/>
        </p:nvSpPr>
        <p:spPr>
          <a:xfrm>
            <a:off x="4239500" y="1566813"/>
            <a:ext cx="40287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52935"/>
                </a:solidFill>
                <a:latin typeface="Hind"/>
                <a:ea typeface="Hind"/>
                <a:cs typeface="Hind"/>
                <a:sym typeface="Hind"/>
              </a:rPr>
              <a:t>WHERE ?</a:t>
            </a:r>
            <a:r>
              <a:rPr b="1" lang="en">
                <a:solidFill>
                  <a:srgbClr val="1F1F1F"/>
                </a:solidFill>
                <a:latin typeface="Hind"/>
                <a:ea typeface="Hind"/>
                <a:cs typeface="Hind"/>
                <a:sym typeface="Hind"/>
              </a:rPr>
              <a:t> </a:t>
            </a:r>
            <a:r>
              <a:rPr lang="en">
                <a:solidFill>
                  <a:srgbClr val="1F1F1F"/>
                </a:solidFill>
                <a:latin typeface="Hind"/>
                <a:ea typeface="Hind"/>
                <a:cs typeface="Hind"/>
                <a:sym typeface="Hind"/>
              </a:rPr>
              <a:t>- </a:t>
            </a:r>
            <a:r>
              <a:rPr lang="en">
                <a:solidFill>
                  <a:srgbClr val="1F1F1F"/>
                </a:solidFill>
                <a:latin typeface="Hind"/>
                <a:ea typeface="Hind"/>
                <a:cs typeface="Hind"/>
                <a:sym typeface="Hind"/>
              </a:rPr>
              <a:t>HEADQUARTERS</a:t>
            </a:r>
            <a:r>
              <a:rPr lang="en">
                <a:solidFill>
                  <a:srgbClr val="1F1F1F"/>
                </a:solidFill>
                <a:latin typeface="Hind"/>
                <a:ea typeface="Hind"/>
                <a:cs typeface="Hind"/>
                <a:sym typeface="Hind"/>
              </a:rPr>
              <a:t>: New York City </a:t>
            </a:r>
            <a:endParaRPr>
              <a:solidFill>
                <a:srgbClr val="1F1F1F"/>
              </a:solidFill>
              <a:latin typeface="Hind"/>
              <a:ea typeface="Hind"/>
              <a:cs typeface="Hind"/>
              <a:sym typeface="Hind"/>
            </a:endParaRPr>
          </a:p>
        </p:txBody>
      </p:sp>
      <p:sp>
        <p:nvSpPr>
          <p:cNvPr id="477" name="Google Shape;477;p40"/>
          <p:cNvSpPr txBox="1"/>
          <p:nvPr/>
        </p:nvSpPr>
        <p:spPr>
          <a:xfrm>
            <a:off x="3776900" y="1069525"/>
            <a:ext cx="4953900" cy="410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a:solidFill>
                  <a:srgbClr val="E52935"/>
                </a:solidFill>
                <a:latin typeface="Hind"/>
                <a:ea typeface="Hind"/>
                <a:cs typeface="Hind"/>
                <a:sym typeface="Hind"/>
              </a:rPr>
              <a:t>WHAT ?</a:t>
            </a:r>
            <a:r>
              <a:rPr b="1" lang="en">
                <a:solidFill>
                  <a:schemeClr val="dk1"/>
                </a:solidFill>
                <a:latin typeface="Hind"/>
                <a:ea typeface="Hind"/>
                <a:cs typeface="Hind"/>
                <a:sym typeface="Hind"/>
              </a:rPr>
              <a:t> </a:t>
            </a:r>
            <a:r>
              <a:rPr lang="en">
                <a:solidFill>
                  <a:schemeClr val="dk1"/>
                </a:solidFill>
                <a:latin typeface="Hind"/>
                <a:ea typeface="Hind"/>
                <a:cs typeface="Hind"/>
                <a:sym typeface="Hind"/>
              </a:rPr>
              <a:t>- </a:t>
            </a:r>
            <a:r>
              <a:rPr lang="en">
                <a:solidFill>
                  <a:schemeClr val="dk1"/>
                </a:solidFill>
                <a:latin typeface="Hind"/>
                <a:ea typeface="Hind"/>
                <a:cs typeface="Hind"/>
                <a:sym typeface="Hind"/>
              </a:rPr>
              <a:t>American sportswear and footwear retailer </a:t>
            </a:r>
            <a:endParaRPr>
              <a:solidFill>
                <a:schemeClr val="dk1"/>
              </a:solidFill>
              <a:latin typeface="Hind"/>
              <a:ea typeface="Hind"/>
              <a:cs typeface="Hind"/>
              <a:sym typeface="Hind"/>
            </a:endParaRPr>
          </a:p>
          <a:p>
            <a:pPr indent="0" lvl="0" marL="0" rtl="0" algn="l">
              <a:spcBef>
                <a:spcPts val="0"/>
              </a:spcBef>
              <a:spcAft>
                <a:spcPts val="0"/>
              </a:spcAft>
              <a:buNone/>
            </a:pPr>
            <a:r>
              <a:t/>
            </a:r>
            <a:endParaRPr>
              <a:solidFill>
                <a:schemeClr val="dk1"/>
              </a:solidFill>
              <a:latin typeface="Hind"/>
              <a:ea typeface="Hind"/>
              <a:cs typeface="Hind"/>
              <a:sym typeface="Hind"/>
            </a:endParaRPr>
          </a:p>
        </p:txBody>
      </p:sp>
      <p:pic>
        <p:nvPicPr>
          <p:cNvPr id="478" name="Google Shape;478;p40"/>
          <p:cNvPicPr preferRelativeResize="0"/>
          <p:nvPr/>
        </p:nvPicPr>
        <p:blipFill>
          <a:blip r:embed="rId4">
            <a:alphaModFix/>
          </a:blip>
          <a:stretch>
            <a:fillRect/>
          </a:stretch>
        </p:blipFill>
        <p:spPr>
          <a:xfrm>
            <a:off x="2276500" y="3189323"/>
            <a:ext cx="1398999" cy="674274"/>
          </a:xfrm>
          <a:prstGeom prst="rect">
            <a:avLst/>
          </a:prstGeom>
          <a:noFill/>
          <a:ln>
            <a:noFill/>
          </a:ln>
        </p:spPr>
      </p:pic>
      <p:pic>
        <p:nvPicPr>
          <p:cNvPr id="479" name="Google Shape;479;p40"/>
          <p:cNvPicPr preferRelativeResize="0"/>
          <p:nvPr/>
        </p:nvPicPr>
        <p:blipFill>
          <a:blip r:embed="rId5">
            <a:alphaModFix/>
          </a:blip>
          <a:stretch>
            <a:fillRect/>
          </a:stretch>
        </p:blipFill>
        <p:spPr>
          <a:xfrm>
            <a:off x="1680188" y="4650910"/>
            <a:ext cx="1764100" cy="255884"/>
          </a:xfrm>
          <a:prstGeom prst="rect">
            <a:avLst/>
          </a:prstGeom>
          <a:noFill/>
          <a:ln>
            <a:noFill/>
          </a:ln>
        </p:spPr>
      </p:pic>
      <p:pic>
        <p:nvPicPr>
          <p:cNvPr id="480" name="Google Shape;480;p40"/>
          <p:cNvPicPr preferRelativeResize="0"/>
          <p:nvPr/>
        </p:nvPicPr>
        <p:blipFill rotWithShape="1">
          <a:blip r:embed="rId6">
            <a:alphaModFix/>
          </a:blip>
          <a:srcRect b="33961" l="21182" r="22390" t="28516"/>
          <a:stretch/>
        </p:blipFill>
        <p:spPr>
          <a:xfrm>
            <a:off x="376475" y="4273400"/>
            <a:ext cx="952500" cy="633400"/>
          </a:xfrm>
          <a:prstGeom prst="rect">
            <a:avLst/>
          </a:prstGeom>
          <a:noFill/>
          <a:ln>
            <a:noFill/>
          </a:ln>
        </p:spPr>
      </p:pic>
      <p:pic>
        <p:nvPicPr>
          <p:cNvPr id="481" name="Google Shape;481;p40"/>
          <p:cNvPicPr preferRelativeResize="0"/>
          <p:nvPr/>
        </p:nvPicPr>
        <p:blipFill rotWithShape="1">
          <a:blip r:embed="rId7">
            <a:alphaModFix/>
          </a:blip>
          <a:srcRect b="37566" l="17430" r="17579" t="37594"/>
          <a:stretch/>
        </p:blipFill>
        <p:spPr>
          <a:xfrm>
            <a:off x="2004350" y="4034025"/>
            <a:ext cx="1115796" cy="255899"/>
          </a:xfrm>
          <a:prstGeom prst="rect">
            <a:avLst/>
          </a:prstGeom>
          <a:noFill/>
          <a:ln>
            <a:noFill/>
          </a:ln>
        </p:spPr>
      </p:pic>
      <p:pic>
        <p:nvPicPr>
          <p:cNvPr id="482" name="Google Shape;482;p40"/>
          <p:cNvPicPr preferRelativeResize="0"/>
          <p:nvPr/>
        </p:nvPicPr>
        <p:blipFill>
          <a:blip r:embed="rId8">
            <a:alphaModFix/>
          </a:blip>
          <a:stretch>
            <a:fillRect/>
          </a:stretch>
        </p:blipFill>
        <p:spPr>
          <a:xfrm>
            <a:off x="441510" y="3642950"/>
            <a:ext cx="1238685" cy="299450"/>
          </a:xfrm>
          <a:prstGeom prst="rect">
            <a:avLst/>
          </a:prstGeom>
          <a:noFill/>
          <a:ln>
            <a:noFill/>
          </a:ln>
        </p:spPr>
      </p:pic>
      <p:pic>
        <p:nvPicPr>
          <p:cNvPr id="483" name="Google Shape;483;p40"/>
          <p:cNvPicPr preferRelativeResize="0"/>
          <p:nvPr/>
        </p:nvPicPr>
        <p:blipFill>
          <a:blip r:embed="rId9">
            <a:alphaModFix/>
          </a:blip>
          <a:stretch>
            <a:fillRect/>
          </a:stretch>
        </p:blipFill>
        <p:spPr>
          <a:xfrm>
            <a:off x="4572000" y="2571750"/>
            <a:ext cx="3221268" cy="2441825"/>
          </a:xfrm>
          <a:prstGeom prst="rect">
            <a:avLst/>
          </a:prstGeom>
          <a:noFill/>
          <a:ln>
            <a:noFill/>
          </a:ln>
        </p:spPr>
      </p:pic>
      <p:sp>
        <p:nvSpPr>
          <p:cNvPr id="484" name="Google Shape;484;p40"/>
          <p:cNvSpPr/>
          <p:nvPr/>
        </p:nvSpPr>
        <p:spPr>
          <a:xfrm>
            <a:off x="850075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1"/>
          <p:cNvPicPr preferRelativeResize="0"/>
          <p:nvPr/>
        </p:nvPicPr>
        <p:blipFill>
          <a:blip r:embed="rId3">
            <a:alphaModFix/>
          </a:blip>
          <a:stretch>
            <a:fillRect/>
          </a:stretch>
        </p:blipFill>
        <p:spPr>
          <a:xfrm>
            <a:off x="4617163" y="719288"/>
            <a:ext cx="4312051" cy="1238625"/>
          </a:xfrm>
          <a:prstGeom prst="rect">
            <a:avLst/>
          </a:prstGeom>
          <a:noFill/>
          <a:ln cap="flat" cmpd="sng" w="9525">
            <a:solidFill>
              <a:srgbClr val="E52935"/>
            </a:solidFill>
            <a:prstDash val="solid"/>
            <a:round/>
            <a:headEnd len="sm" w="sm" type="none"/>
            <a:tailEnd len="sm" w="sm" type="none"/>
          </a:ln>
        </p:spPr>
      </p:pic>
      <p:pic>
        <p:nvPicPr>
          <p:cNvPr id="490" name="Google Shape;490;p41"/>
          <p:cNvPicPr preferRelativeResize="0"/>
          <p:nvPr/>
        </p:nvPicPr>
        <p:blipFill rotWithShape="1">
          <a:blip r:embed="rId4">
            <a:alphaModFix/>
          </a:blip>
          <a:srcRect b="40578" l="21904" r="22822" t="38387"/>
          <a:stretch/>
        </p:blipFill>
        <p:spPr>
          <a:xfrm>
            <a:off x="6717175" y="134875"/>
            <a:ext cx="2305024" cy="459574"/>
          </a:xfrm>
          <a:prstGeom prst="rect">
            <a:avLst/>
          </a:prstGeom>
          <a:noFill/>
          <a:ln>
            <a:noFill/>
          </a:ln>
        </p:spPr>
      </p:pic>
      <p:pic>
        <p:nvPicPr>
          <p:cNvPr id="491" name="Google Shape;491;p41"/>
          <p:cNvPicPr preferRelativeResize="0"/>
          <p:nvPr/>
        </p:nvPicPr>
        <p:blipFill rotWithShape="1">
          <a:blip r:embed="rId5">
            <a:alphaModFix/>
          </a:blip>
          <a:srcRect b="8264" l="0" r="22946" t="5192"/>
          <a:stretch/>
        </p:blipFill>
        <p:spPr>
          <a:xfrm>
            <a:off x="780350" y="158475"/>
            <a:ext cx="3442025" cy="1857925"/>
          </a:xfrm>
          <a:prstGeom prst="rect">
            <a:avLst/>
          </a:prstGeom>
          <a:noFill/>
          <a:ln cap="flat" cmpd="sng" w="9525">
            <a:solidFill>
              <a:srgbClr val="E52935"/>
            </a:solidFill>
            <a:prstDash val="solid"/>
            <a:round/>
            <a:headEnd len="sm" w="sm" type="none"/>
            <a:tailEnd len="sm" w="sm" type="none"/>
          </a:ln>
        </p:spPr>
      </p:pic>
      <p:pic>
        <p:nvPicPr>
          <p:cNvPr id="492" name="Google Shape;492;p41"/>
          <p:cNvPicPr preferRelativeResize="0"/>
          <p:nvPr/>
        </p:nvPicPr>
        <p:blipFill>
          <a:blip r:embed="rId6">
            <a:alphaModFix/>
          </a:blip>
          <a:stretch>
            <a:fillRect/>
          </a:stretch>
        </p:blipFill>
        <p:spPr>
          <a:xfrm>
            <a:off x="1033074" y="2128675"/>
            <a:ext cx="3886281" cy="1164200"/>
          </a:xfrm>
          <a:prstGeom prst="rect">
            <a:avLst/>
          </a:prstGeom>
          <a:noFill/>
          <a:ln cap="flat" cmpd="sng" w="9525">
            <a:solidFill>
              <a:srgbClr val="E52935"/>
            </a:solidFill>
            <a:prstDash val="solid"/>
            <a:round/>
            <a:headEnd len="sm" w="sm" type="none"/>
            <a:tailEnd len="sm" w="sm" type="none"/>
          </a:ln>
        </p:spPr>
      </p:pic>
      <p:pic>
        <p:nvPicPr>
          <p:cNvPr id="493" name="Google Shape;493;p41"/>
          <p:cNvPicPr preferRelativeResize="0"/>
          <p:nvPr/>
        </p:nvPicPr>
        <p:blipFill>
          <a:blip r:embed="rId7">
            <a:alphaModFix/>
          </a:blip>
          <a:stretch>
            <a:fillRect/>
          </a:stretch>
        </p:blipFill>
        <p:spPr>
          <a:xfrm>
            <a:off x="4366560" y="3405154"/>
            <a:ext cx="4653241" cy="1238625"/>
          </a:xfrm>
          <a:prstGeom prst="rect">
            <a:avLst/>
          </a:prstGeom>
          <a:noFill/>
          <a:ln cap="flat" cmpd="sng" w="9525">
            <a:solidFill>
              <a:srgbClr val="E52935"/>
            </a:solidFill>
            <a:prstDash val="solid"/>
            <a:round/>
            <a:headEnd len="sm" w="sm" type="none"/>
            <a:tailEnd len="sm" w="sm" type="none"/>
          </a:ln>
        </p:spPr>
      </p:pic>
      <p:sp>
        <p:nvSpPr>
          <p:cNvPr id="494" name="Google Shape;494;p41"/>
          <p:cNvSpPr txBox="1"/>
          <p:nvPr/>
        </p:nvSpPr>
        <p:spPr>
          <a:xfrm>
            <a:off x="156450" y="4126525"/>
            <a:ext cx="4566600" cy="58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2100">
                <a:solidFill>
                  <a:srgbClr val="E52935"/>
                </a:solidFill>
                <a:latin typeface="Maven Pro Black"/>
                <a:ea typeface="Maven Pro Black"/>
                <a:cs typeface="Maven Pro Black"/>
                <a:sym typeface="Maven Pro Black"/>
              </a:rPr>
              <a:t>SUPPLY CHAIN </a:t>
            </a:r>
            <a:r>
              <a:rPr i="1" lang="en" sz="2100">
                <a:solidFill>
                  <a:srgbClr val="E52935"/>
                </a:solidFill>
                <a:latin typeface="Maven Pro Black"/>
                <a:ea typeface="Maven Pro Black"/>
                <a:cs typeface="Maven Pro Black"/>
                <a:sym typeface="Maven Pro Black"/>
              </a:rPr>
              <a:t>DILEMMAS</a:t>
            </a:r>
            <a:r>
              <a:rPr i="1" lang="en" sz="2100">
                <a:solidFill>
                  <a:srgbClr val="E52935"/>
                </a:solidFill>
                <a:latin typeface="Maven Pro Black"/>
                <a:ea typeface="Maven Pro Black"/>
                <a:cs typeface="Maven Pro Black"/>
                <a:sym typeface="Maven Pro Black"/>
              </a:rPr>
              <a:t> ?</a:t>
            </a:r>
            <a:r>
              <a:rPr b="1" i="1" lang="en" sz="1600">
                <a:solidFill>
                  <a:srgbClr val="E52935"/>
                </a:solidFill>
                <a:latin typeface="Hind"/>
                <a:ea typeface="Hind"/>
                <a:cs typeface="Hind"/>
                <a:sym typeface="Hind"/>
              </a:rPr>
              <a:t> </a:t>
            </a:r>
            <a:endParaRPr b="1" i="1" sz="1600">
              <a:solidFill>
                <a:srgbClr val="E52935"/>
              </a:solidFill>
              <a:latin typeface="Hind"/>
              <a:ea typeface="Hind"/>
              <a:cs typeface="Hind"/>
              <a:sym typeface="Hind"/>
            </a:endParaRPr>
          </a:p>
        </p:txBody>
      </p:sp>
      <p:sp>
        <p:nvSpPr>
          <p:cNvPr id="495" name="Google Shape;495;p41"/>
          <p:cNvSpPr/>
          <p:nvPr/>
        </p:nvSpPr>
        <p:spPr>
          <a:xfrm>
            <a:off x="8533050" y="-1018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p:nvPr/>
        </p:nvSpPr>
        <p:spPr>
          <a:xfrm flipH="1">
            <a:off x="-64225" y="0"/>
            <a:ext cx="365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42"/>
          <p:cNvGrpSpPr/>
          <p:nvPr/>
        </p:nvGrpSpPr>
        <p:grpSpPr>
          <a:xfrm flipH="1">
            <a:off x="717250" y="3509400"/>
            <a:ext cx="2808600" cy="1634100"/>
            <a:chOff x="5858625" y="3509400"/>
            <a:chExt cx="2808600" cy="1634100"/>
          </a:xfrm>
        </p:grpSpPr>
        <p:sp>
          <p:nvSpPr>
            <p:cNvPr id="502" name="Google Shape;502;p42"/>
            <p:cNvSpPr/>
            <p:nvPr/>
          </p:nvSpPr>
          <p:spPr>
            <a:xfrm>
              <a:off x="5858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6011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6163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6315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6468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6620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6773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6925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7077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7230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7382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7535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7687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7839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79922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81446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82970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2"/>
            <p:cNvSpPr/>
            <p:nvPr/>
          </p:nvSpPr>
          <p:spPr>
            <a:xfrm>
              <a:off x="84494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a:off x="8601825" y="3509400"/>
              <a:ext cx="65400" cy="16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42"/>
          <p:cNvSpPr txBox="1"/>
          <p:nvPr>
            <p:ph type="title"/>
          </p:nvPr>
        </p:nvSpPr>
        <p:spPr>
          <a:xfrm>
            <a:off x="4531475" y="2200025"/>
            <a:ext cx="3597000" cy="12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a:t>
            </a:r>
            <a:endParaRPr/>
          </a:p>
          <a:p>
            <a:pPr indent="0" lvl="0" marL="0" rtl="0" algn="ctr">
              <a:spcBef>
                <a:spcPts val="0"/>
              </a:spcBef>
              <a:spcAft>
                <a:spcPts val="0"/>
              </a:spcAft>
              <a:buNone/>
            </a:pPr>
            <a:r>
              <a:rPr lang="en"/>
              <a:t>Analy</a:t>
            </a:r>
            <a:r>
              <a:rPr lang="en"/>
              <a:t>sis</a:t>
            </a:r>
            <a:endParaRPr/>
          </a:p>
        </p:txBody>
      </p:sp>
      <p:sp>
        <p:nvSpPr>
          <p:cNvPr id="522" name="Google Shape;522;p42"/>
          <p:cNvSpPr txBox="1"/>
          <p:nvPr>
            <p:ph idx="2" type="title"/>
          </p:nvPr>
        </p:nvSpPr>
        <p:spPr>
          <a:xfrm>
            <a:off x="5781275" y="946525"/>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23" name="Google Shape;523;p42"/>
          <p:cNvSpPr/>
          <p:nvPr/>
        </p:nvSpPr>
        <p:spPr>
          <a:xfrm>
            <a:off x="6068900" y="36500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3"/>
          <p:cNvSpPr txBox="1"/>
          <p:nvPr>
            <p:ph idx="8" type="title"/>
          </p:nvPr>
        </p:nvSpPr>
        <p:spPr>
          <a:xfrm>
            <a:off x="481800" y="330460"/>
            <a:ext cx="77040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529" name="Google Shape;529;p43"/>
          <p:cNvSpPr txBox="1"/>
          <p:nvPr>
            <p:ph idx="2" type="title"/>
          </p:nvPr>
        </p:nvSpPr>
        <p:spPr>
          <a:xfrm>
            <a:off x="481800" y="1061025"/>
            <a:ext cx="3836100" cy="79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52935"/>
                </a:solidFill>
              </a:rPr>
              <a:t>Main Competitors </a:t>
            </a:r>
            <a:endParaRPr>
              <a:solidFill>
                <a:srgbClr val="E52935"/>
              </a:solidFill>
            </a:endParaRPr>
          </a:p>
          <a:p>
            <a:pPr indent="0" lvl="0" marL="0" rtl="0" algn="l">
              <a:spcBef>
                <a:spcPts val="0"/>
              </a:spcBef>
              <a:spcAft>
                <a:spcPts val="0"/>
              </a:spcAft>
              <a:buNone/>
            </a:pPr>
            <a:r>
              <a:rPr lang="en">
                <a:solidFill>
                  <a:srgbClr val="E52935"/>
                </a:solidFill>
              </a:rPr>
              <a:t>- with same business model</a:t>
            </a:r>
            <a:endParaRPr>
              <a:solidFill>
                <a:srgbClr val="E52935"/>
              </a:solidFill>
            </a:endParaRPr>
          </a:p>
        </p:txBody>
      </p:sp>
      <p:sp>
        <p:nvSpPr>
          <p:cNvPr id="530" name="Google Shape;530;p43"/>
          <p:cNvSpPr txBox="1"/>
          <p:nvPr>
            <p:ph idx="3" type="subTitle"/>
          </p:nvPr>
        </p:nvSpPr>
        <p:spPr>
          <a:xfrm>
            <a:off x="572750" y="1859000"/>
            <a:ext cx="3282600" cy="23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t>Sportswear Retailers with Combinations of Different Brands</a:t>
            </a:r>
            <a:endParaRPr sz="1600"/>
          </a:p>
          <a:p>
            <a:pPr indent="-330200" lvl="0" marL="457200" rtl="0" algn="l">
              <a:lnSpc>
                <a:spcPct val="115000"/>
              </a:lnSpc>
              <a:spcBef>
                <a:spcPts val="0"/>
              </a:spcBef>
              <a:spcAft>
                <a:spcPts val="0"/>
              </a:spcAft>
              <a:buSzPts val="1600"/>
              <a:buChar char="●"/>
            </a:pPr>
            <a:r>
              <a:rPr lang="en" sz="1600"/>
              <a:t>JD Sports</a:t>
            </a:r>
            <a:endParaRPr sz="1600"/>
          </a:p>
          <a:p>
            <a:pPr indent="-330200" lvl="0" marL="457200" rtl="0" algn="l">
              <a:lnSpc>
                <a:spcPct val="115000"/>
              </a:lnSpc>
              <a:spcBef>
                <a:spcPts val="0"/>
              </a:spcBef>
              <a:spcAft>
                <a:spcPts val="0"/>
              </a:spcAft>
              <a:buSzPts val="1600"/>
              <a:buChar char="●"/>
            </a:pPr>
            <a:r>
              <a:rPr lang="en" sz="1600"/>
              <a:t>Snipes</a:t>
            </a:r>
            <a:endParaRPr sz="1600"/>
          </a:p>
          <a:p>
            <a:pPr indent="-330200" lvl="0" marL="457200" rtl="0" algn="l">
              <a:lnSpc>
                <a:spcPct val="115000"/>
              </a:lnSpc>
              <a:spcBef>
                <a:spcPts val="0"/>
              </a:spcBef>
              <a:spcAft>
                <a:spcPts val="0"/>
              </a:spcAft>
              <a:buSzPts val="1600"/>
              <a:buChar char="●"/>
            </a:pPr>
            <a:r>
              <a:rPr lang="en" sz="1600"/>
              <a:t>Dick’s</a:t>
            </a:r>
            <a:endParaRPr sz="1600"/>
          </a:p>
          <a:p>
            <a:pPr indent="-330200" lvl="0" marL="457200" rtl="0" algn="l">
              <a:lnSpc>
                <a:spcPct val="115000"/>
              </a:lnSpc>
              <a:spcBef>
                <a:spcPts val="0"/>
              </a:spcBef>
              <a:spcAft>
                <a:spcPts val="0"/>
              </a:spcAft>
              <a:buSzPts val="1600"/>
              <a:buChar char="●"/>
            </a:pPr>
            <a:r>
              <a:rPr lang="en" sz="1600"/>
              <a:t>Decathlon</a:t>
            </a:r>
            <a:endParaRPr b="1" sz="1600">
              <a:latin typeface="Times New Roman"/>
              <a:ea typeface="Times New Roman"/>
              <a:cs typeface="Times New Roman"/>
              <a:sym typeface="Times New Roman"/>
            </a:endParaRPr>
          </a:p>
        </p:txBody>
      </p:sp>
      <p:pic>
        <p:nvPicPr>
          <p:cNvPr id="531" name="Google Shape;531;p43"/>
          <p:cNvPicPr preferRelativeResize="0"/>
          <p:nvPr/>
        </p:nvPicPr>
        <p:blipFill>
          <a:blip r:embed="rId3">
            <a:alphaModFix/>
          </a:blip>
          <a:stretch>
            <a:fillRect/>
          </a:stretch>
        </p:blipFill>
        <p:spPr>
          <a:xfrm>
            <a:off x="4618025" y="3261748"/>
            <a:ext cx="1437100" cy="1072299"/>
          </a:xfrm>
          <a:prstGeom prst="rect">
            <a:avLst/>
          </a:prstGeom>
          <a:noFill/>
          <a:ln>
            <a:noFill/>
          </a:ln>
        </p:spPr>
      </p:pic>
      <p:pic>
        <p:nvPicPr>
          <p:cNvPr id="532" name="Google Shape;532;p43"/>
          <p:cNvPicPr preferRelativeResize="0"/>
          <p:nvPr/>
        </p:nvPicPr>
        <p:blipFill>
          <a:blip r:embed="rId4">
            <a:alphaModFix/>
          </a:blip>
          <a:stretch>
            <a:fillRect/>
          </a:stretch>
        </p:blipFill>
        <p:spPr>
          <a:xfrm>
            <a:off x="6055125" y="3297037"/>
            <a:ext cx="1505250" cy="1001676"/>
          </a:xfrm>
          <a:prstGeom prst="rect">
            <a:avLst/>
          </a:prstGeom>
          <a:noFill/>
          <a:ln>
            <a:noFill/>
          </a:ln>
        </p:spPr>
      </p:pic>
      <p:pic>
        <p:nvPicPr>
          <p:cNvPr id="533" name="Google Shape;533;p43"/>
          <p:cNvPicPr preferRelativeResize="0"/>
          <p:nvPr/>
        </p:nvPicPr>
        <p:blipFill>
          <a:blip r:embed="rId5">
            <a:alphaModFix/>
          </a:blip>
          <a:stretch>
            <a:fillRect/>
          </a:stretch>
        </p:blipFill>
        <p:spPr>
          <a:xfrm>
            <a:off x="7560375" y="3284405"/>
            <a:ext cx="1437100" cy="956320"/>
          </a:xfrm>
          <a:prstGeom prst="rect">
            <a:avLst/>
          </a:prstGeom>
          <a:noFill/>
          <a:ln>
            <a:noFill/>
          </a:ln>
        </p:spPr>
      </p:pic>
      <p:pic>
        <p:nvPicPr>
          <p:cNvPr id="534" name="Google Shape;534;p43"/>
          <p:cNvPicPr preferRelativeResize="0"/>
          <p:nvPr/>
        </p:nvPicPr>
        <p:blipFill>
          <a:blip r:embed="rId6">
            <a:alphaModFix/>
          </a:blip>
          <a:stretch>
            <a:fillRect/>
          </a:stretch>
        </p:blipFill>
        <p:spPr>
          <a:xfrm>
            <a:off x="3112775" y="3297062"/>
            <a:ext cx="1505250" cy="1001675"/>
          </a:xfrm>
          <a:prstGeom prst="rect">
            <a:avLst/>
          </a:prstGeom>
          <a:noFill/>
          <a:ln>
            <a:noFill/>
          </a:ln>
        </p:spPr>
      </p:pic>
      <p:sp>
        <p:nvSpPr>
          <p:cNvPr id="535" name="Google Shape;535;p43"/>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36" name="Google Shape;536;p43"/>
          <p:cNvSpPr/>
          <p:nvPr/>
        </p:nvSpPr>
        <p:spPr>
          <a:xfrm rot="-5400000">
            <a:off x="8760775" y="8785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537" name="Google Shape;537;p43"/>
          <p:cNvPicPr preferRelativeResize="0"/>
          <p:nvPr/>
        </p:nvPicPr>
        <p:blipFill>
          <a:blip r:embed="rId7">
            <a:alphaModFix/>
          </a:blip>
          <a:stretch>
            <a:fillRect/>
          </a:stretch>
        </p:blipFill>
        <p:spPr>
          <a:xfrm>
            <a:off x="4261750" y="1061023"/>
            <a:ext cx="4735724" cy="18129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0">
                                            <p:txEl>
                                              <p:pRg end="3" st="3"/>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0">
                                            <p:txEl>
                                              <p:pRg end="4" st="4"/>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400"/>
                                        <p:tgtEl>
                                          <p:spTgt spid="53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4"/>
          <p:cNvSpPr txBox="1"/>
          <p:nvPr>
            <p:ph type="title"/>
          </p:nvPr>
        </p:nvSpPr>
        <p:spPr>
          <a:xfrm>
            <a:off x="1140740" y="2035725"/>
            <a:ext cx="3256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52935"/>
                </a:solidFill>
              </a:rPr>
              <a:t>Strengths</a:t>
            </a:r>
            <a:endParaRPr>
              <a:solidFill>
                <a:srgbClr val="E52935"/>
              </a:solidFill>
            </a:endParaRPr>
          </a:p>
        </p:txBody>
      </p:sp>
      <p:sp>
        <p:nvSpPr>
          <p:cNvPr id="543" name="Google Shape;543;p44"/>
          <p:cNvSpPr txBox="1"/>
          <p:nvPr>
            <p:ph idx="4" type="title"/>
          </p:nvPr>
        </p:nvSpPr>
        <p:spPr>
          <a:xfrm>
            <a:off x="720000" y="3657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Strengths &amp; Weaknesses </a:t>
            </a:r>
            <a:r>
              <a:rPr lang="en" sz="2700"/>
              <a:t>with Competitors</a:t>
            </a:r>
            <a:endParaRPr sz="2700"/>
          </a:p>
        </p:txBody>
      </p:sp>
      <p:sp>
        <p:nvSpPr>
          <p:cNvPr id="544" name="Google Shape;544;p44"/>
          <p:cNvSpPr txBox="1"/>
          <p:nvPr>
            <p:ph idx="2" type="title"/>
          </p:nvPr>
        </p:nvSpPr>
        <p:spPr>
          <a:xfrm>
            <a:off x="4747198" y="2035725"/>
            <a:ext cx="3256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52935"/>
                </a:solidFill>
              </a:rPr>
              <a:t>Weaknesses</a:t>
            </a:r>
            <a:endParaRPr>
              <a:solidFill>
                <a:srgbClr val="E52935"/>
              </a:solidFill>
            </a:endParaRPr>
          </a:p>
        </p:txBody>
      </p:sp>
      <p:sp>
        <p:nvSpPr>
          <p:cNvPr id="545" name="Google Shape;545;p44"/>
          <p:cNvSpPr txBox="1"/>
          <p:nvPr>
            <p:ph idx="1" type="subTitle"/>
          </p:nvPr>
        </p:nvSpPr>
        <p:spPr>
          <a:xfrm>
            <a:off x="4747200" y="2394975"/>
            <a:ext cx="3256500" cy="2301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Products are heavily reliant on external brands.</a:t>
            </a:r>
            <a:endParaRPr sz="1600"/>
          </a:p>
          <a:p>
            <a:pPr indent="-330200" lvl="0" marL="457200" rtl="0" algn="l">
              <a:spcBef>
                <a:spcPts val="0"/>
              </a:spcBef>
              <a:spcAft>
                <a:spcPts val="0"/>
              </a:spcAft>
              <a:buSzPts val="1600"/>
              <a:buChar char="●"/>
            </a:pPr>
            <a:r>
              <a:rPr lang="en" sz="1600"/>
              <a:t>The rise of online retailing poses a threat to traditional retailing.</a:t>
            </a:r>
            <a:endParaRPr sz="1600"/>
          </a:p>
          <a:p>
            <a:pPr indent="-330200" lvl="0" marL="457200" rtl="0" algn="l">
              <a:spcBef>
                <a:spcPts val="0"/>
              </a:spcBef>
              <a:spcAft>
                <a:spcPts val="0"/>
              </a:spcAft>
              <a:buSzPts val="1600"/>
              <a:buChar char="●"/>
            </a:pPr>
            <a:r>
              <a:rPr lang="en" sz="1600"/>
              <a:t>Vulnerability to the economy</a:t>
            </a:r>
            <a:endParaRPr sz="1600"/>
          </a:p>
        </p:txBody>
      </p:sp>
      <p:sp>
        <p:nvSpPr>
          <p:cNvPr id="546" name="Google Shape;546;p44"/>
          <p:cNvSpPr txBox="1"/>
          <p:nvPr>
            <p:ph idx="3" type="subTitle"/>
          </p:nvPr>
        </p:nvSpPr>
        <p:spPr>
          <a:xfrm>
            <a:off x="1140300" y="2394975"/>
            <a:ext cx="3256500" cy="2301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Global business with a large number of stores.</a:t>
            </a:r>
            <a:endParaRPr sz="1500"/>
          </a:p>
          <a:p>
            <a:pPr indent="-323850" lvl="0" marL="457200" rtl="0" algn="l">
              <a:spcBef>
                <a:spcPts val="0"/>
              </a:spcBef>
              <a:spcAft>
                <a:spcPts val="0"/>
              </a:spcAft>
              <a:buSzPts val="1500"/>
              <a:buChar char="●"/>
            </a:pPr>
            <a:r>
              <a:rPr lang="en" sz="1500"/>
              <a:t>Strong relationships have been established with brands</a:t>
            </a:r>
            <a:endParaRPr sz="1500"/>
          </a:p>
          <a:p>
            <a:pPr indent="-323850" lvl="0" marL="457200" rtl="0" algn="l">
              <a:spcBef>
                <a:spcPts val="0"/>
              </a:spcBef>
              <a:spcAft>
                <a:spcPts val="0"/>
              </a:spcAft>
              <a:buSzPts val="1500"/>
              <a:buChar char="●"/>
            </a:pPr>
            <a:r>
              <a:rPr lang="en" sz="1500"/>
              <a:t>Maintains a diverse product portfolio</a:t>
            </a:r>
            <a:endParaRPr sz="1500"/>
          </a:p>
          <a:p>
            <a:pPr indent="-323850" lvl="0" marL="457200" rtl="0" algn="l">
              <a:spcBef>
                <a:spcPts val="0"/>
              </a:spcBef>
              <a:spcAft>
                <a:spcPts val="0"/>
              </a:spcAft>
              <a:buSzPts val="1500"/>
              <a:buChar char="●"/>
            </a:pPr>
            <a:r>
              <a:rPr lang="en" sz="1500"/>
              <a:t>Streamlining operations and building a reliable supply chain</a:t>
            </a:r>
            <a:endParaRPr sz="1500"/>
          </a:p>
          <a:p>
            <a:pPr indent="0" lvl="0" marL="0" rtl="0" algn="ctr">
              <a:spcBef>
                <a:spcPts val="0"/>
              </a:spcBef>
              <a:spcAft>
                <a:spcPts val="0"/>
              </a:spcAft>
              <a:buNone/>
            </a:pPr>
            <a:r>
              <a:t/>
            </a:r>
            <a:endParaRPr/>
          </a:p>
        </p:txBody>
      </p:sp>
      <p:sp>
        <p:nvSpPr>
          <p:cNvPr id="547" name="Google Shape;547;p44"/>
          <p:cNvSpPr/>
          <p:nvPr/>
        </p:nvSpPr>
        <p:spPr>
          <a:xfrm>
            <a:off x="2389490" y="1130775"/>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5995940" y="1130775"/>
            <a:ext cx="759000" cy="759000"/>
          </a:xfrm>
          <a:prstGeom prst="round2Same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44"/>
          <p:cNvGrpSpPr/>
          <p:nvPr/>
        </p:nvGrpSpPr>
        <p:grpSpPr>
          <a:xfrm>
            <a:off x="6207452" y="1342288"/>
            <a:ext cx="335975" cy="335975"/>
            <a:chOff x="238125" y="1303125"/>
            <a:chExt cx="335975" cy="335975"/>
          </a:xfrm>
        </p:grpSpPr>
        <p:sp>
          <p:nvSpPr>
            <p:cNvPr id="550" name="Google Shape;550;p44"/>
            <p:cNvSpPr/>
            <p:nvPr/>
          </p:nvSpPr>
          <p:spPr>
            <a:xfrm>
              <a:off x="382750" y="1355600"/>
              <a:ext cx="46700" cy="45525"/>
            </a:xfrm>
            <a:custGeom>
              <a:rect b="b" l="l" r="r" t="t"/>
              <a:pathLst>
                <a:path extrusionOk="0" h="1821" w="1868">
                  <a:moveTo>
                    <a:pt x="747" y="1"/>
                  </a:moveTo>
                  <a:lnTo>
                    <a:pt x="561" y="47"/>
                  </a:lnTo>
                  <a:lnTo>
                    <a:pt x="421" y="141"/>
                  </a:lnTo>
                  <a:lnTo>
                    <a:pt x="281" y="234"/>
                  </a:lnTo>
                  <a:lnTo>
                    <a:pt x="188" y="374"/>
                  </a:lnTo>
                  <a:lnTo>
                    <a:pt x="94" y="561"/>
                  </a:lnTo>
                  <a:lnTo>
                    <a:pt x="48" y="701"/>
                  </a:lnTo>
                  <a:lnTo>
                    <a:pt x="1" y="887"/>
                  </a:lnTo>
                  <a:lnTo>
                    <a:pt x="48" y="1074"/>
                  </a:lnTo>
                  <a:lnTo>
                    <a:pt x="94" y="1261"/>
                  </a:lnTo>
                  <a:lnTo>
                    <a:pt x="188" y="1401"/>
                  </a:lnTo>
                  <a:lnTo>
                    <a:pt x="281" y="1541"/>
                  </a:lnTo>
                  <a:lnTo>
                    <a:pt x="421" y="1680"/>
                  </a:lnTo>
                  <a:lnTo>
                    <a:pt x="561" y="1727"/>
                  </a:lnTo>
                  <a:lnTo>
                    <a:pt x="747" y="1820"/>
                  </a:lnTo>
                  <a:lnTo>
                    <a:pt x="1121" y="1820"/>
                  </a:lnTo>
                  <a:lnTo>
                    <a:pt x="1307" y="1727"/>
                  </a:lnTo>
                  <a:lnTo>
                    <a:pt x="1447" y="1680"/>
                  </a:lnTo>
                  <a:lnTo>
                    <a:pt x="1587" y="1541"/>
                  </a:lnTo>
                  <a:lnTo>
                    <a:pt x="1681" y="1401"/>
                  </a:lnTo>
                  <a:lnTo>
                    <a:pt x="1774" y="1261"/>
                  </a:lnTo>
                  <a:lnTo>
                    <a:pt x="1821" y="1074"/>
                  </a:lnTo>
                  <a:lnTo>
                    <a:pt x="1867" y="887"/>
                  </a:lnTo>
                  <a:lnTo>
                    <a:pt x="1821" y="701"/>
                  </a:lnTo>
                  <a:lnTo>
                    <a:pt x="1774" y="561"/>
                  </a:lnTo>
                  <a:lnTo>
                    <a:pt x="1681" y="374"/>
                  </a:lnTo>
                  <a:lnTo>
                    <a:pt x="1587" y="234"/>
                  </a:lnTo>
                  <a:lnTo>
                    <a:pt x="1447" y="141"/>
                  </a:lnTo>
                  <a:lnTo>
                    <a:pt x="1307" y="47"/>
                  </a:lnTo>
                  <a:lnTo>
                    <a:pt x="1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238125" y="1473425"/>
              <a:ext cx="19850" cy="165675"/>
            </a:xfrm>
            <a:custGeom>
              <a:rect b="b" l="l" r="r" t="t"/>
              <a:pathLst>
                <a:path extrusionOk="0" h="6627" w="794">
                  <a:moveTo>
                    <a:pt x="0" y="0"/>
                  </a:moveTo>
                  <a:lnTo>
                    <a:pt x="0" y="6206"/>
                  </a:lnTo>
                  <a:lnTo>
                    <a:pt x="47" y="6346"/>
                  </a:lnTo>
                  <a:lnTo>
                    <a:pt x="140" y="6486"/>
                  </a:lnTo>
                  <a:lnTo>
                    <a:pt x="233" y="6580"/>
                  </a:lnTo>
                  <a:lnTo>
                    <a:pt x="373" y="6626"/>
                  </a:lnTo>
                  <a:lnTo>
                    <a:pt x="560" y="6580"/>
                  </a:lnTo>
                  <a:lnTo>
                    <a:pt x="653" y="6486"/>
                  </a:lnTo>
                  <a:lnTo>
                    <a:pt x="747" y="6346"/>
                  </a:lnTo>
                  <a:lnTo>
                    <a:pt x="793" y="6206"/>
                  </a:lnTo>
                  <a:lnTo>
                    <a:pt x="7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p:nvPr/>
          </p:nvSpPr>
          <p:spPr>
            <a:xfrm>
              <a:off x="554250" y="1473425"/>
              <a:ext cx="19850" cy="165675"/>
            </a:xfrm>
            <a:custGeom>
              <a:rect b="b" l="l" r="r" t="t"/>
              <a:pathLst>
                <a:path extrusionOk="0" h="6627" w="794">
                  <a:moveTo>
                    <a:pt x="0" y="0"/>
                  </a:moveTo>
                  <a:lnTo>
                    <a:pt x="0" y="6206"/>
                  </a:lnTo>
                  <a:lnTo>
                    <a:pt x="47" y="6346"/>
                  </a:lnTo>
                  <a:lnTo>
                    <a:pt x="140" y="6486"/>
                  </a:lnTo>
                  <a:lnTo>
                    <a:pt x="233" y="6580"/>
                  </a:lnTo>
                  <a:lnTo>
                    <a:pt x="420" y="6626"/>
                  </a:lnTo>
                  <a:lnTo>
                    <a:pt x="560" y="6580"/>
                  </a:lnTo>
                  <a:lnTo>
                    <a:pt x="700" y="6486"/>
                  </a:lnTo>
                  <a:lnTo>
                    <a:pt x="747" y="6346"/>
                  </a:lnTo>
                  <a:lnTo>
                    <a:pt x="793" y="6206"/>
                  </a:lnTo>
                  <a:lnTo>
                    <a:pt x="7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238125" y="1303125"/>
              <a:ext cx="335975" cy="150500"/>
            </a:xfrm>
            <a:custGeom>
              <a:rect b="b" l="l" r="r" t="t"/>
              <a:pathLst>
                <a:path extrusionOk="0" h="6020" w="13439">
                  <a:moveTo>
                    <a:pt x="3780" y="1306"/>
                  </a:moveTo>
                  <a:lnTo>
                    <a:pt x="3966" y="1400"/>
                  </a:lnTo>
                  <a:lnTo>
                    <a:pt x="4153" y="1493"/>
                  </a:lnTo>
                  <a:lnTo>
                    <a:pt x="4293" y="1586"/>
                  </a:lnTo>
                  <a:lnTo>
                    <a:pt x="4433" y="1680"/>
                  </a:lnTo>
                  <a:lnTo>
                    <a:pt x="4479" y="1773"/>
                  </a:lnTo>
                  <a:lnTo>
                    <a:pt x="4526" y="1913"/>
                  </a:lnTo>
                  <a:lnTo>
                    <a:pt x="4526" y="2053"/>
                  </a:lnTo>
                  <a:lnTo>
                    <a:pt x="4479" y="2193"/>
                  </a:lnTo>
                  <a:lnTo>
                    <a:pt x="4339" y="2286"/>
                  </a:lnTo>
                  <a:lnTo>
                    <a:pt x="4199" y="2333"/>
                  </a:lnTo>
                  <a:lnTo>
                    <a:pt x="4059" y="2333"/>
                  </a:lnTo>
                  <a:lnTo>
                    <a:pt x="3966" y="2286"/>
                  </a:lnTo>
                  <a:lnTo>
                    <a:pt x="3826" y="2193"/>
                  </a:lnTo>
                  <a:lnTo>
                    <a:pt x="3640" y="2100"/>
                  </a:lnTo>
                  <a:lnTo>
                    <a:pt x="3220" y="2100"/>
                  </a:lnTo>
                  <a:lnTo>
                    <a:pt x="3126" y="2193"/>
                  </a:lnTo>
                  <a:lnTo>
                    <a:pt x="3080" y="2286"/>
                  </a:lnTo>
                  <a:lnTo>
                    <a:pt x="3080" y="2333"/>
                  </a:lnTo>
                  <a:lnTo>
                    <a:pt x="3126" y="2380"/>
                  </a:lnTo>
                  <a:lnTo>
                    <a:pt x="3826" y="2660"/>
                  </a:lnTo>
                  <a:lnTo>
                    <a:pt x="4059" y="2753"/>
                  </a:lnTo>
                  <a:lnTo>
                    <a:pt x="4246" y="2893"/>
                  </a:lnTo>
                  <a:lnTo>
                    <a:pt x="4386" y="3033"/>
                  </a:lnTo>
                  <a:lnTo>
                    <a:pt x="4526" y="3173"/>
                  </a:lnTo>
                  <a:lnTo>
                    <a:pt x="4573" y="3360"/>
                  </a:lnTo>
                  <a:lnTo>
                    <a:pt x="4619" y="3500"/>
                  </a:lnTo>
                  <a:lnTo>
                    <a:pt x="4619" y="3826"/>
                  </a:lnTo>
                  <a:lnTo>
                    <a:pt x="4573" y="4013"/>
                  </a:lnTo>
                  <a:lnTo>
                    <a:pt x="4479" y="4153"/>
                  </a:lnTo>
                  <a:lnTo>
                    <a:pt x="4339" y="4339"/>
                  </a:lnTo>
                  <a:lnTo>
                    <a:pt x="4199" y="4433"/>
                  </a:lnTo>
                  <a:lnTo>
                    <a:pt x="4059" y="4573"/>
                  </a:lnTo>
                  <a:lnTo>
                    <a:pt x="3873" y="4619"/>
                  </a:lnTo>
                  <a:lnTo>
                    <a:pt x="3686" y="4666"/>
                  </a:lnTo>
                  <a:lnTo>
                    <a:pt x="3453" y="4713"/>
                  </a:lnTo>
                  <a:lnTo>
                    <a:pt x="3126" y="4666"/>
                  </a:lnTo>
                  <a:lnTo>
                    <a:pt x="2800" y="4573"/>
                  </a:lnTo>
                  <a:lnTo>
                    <a:pt x="2473" y="4386"/>
                  </a:lnTo>
                  <a:lnTo>
                    <a:pt x="2240" y="4199"/>
                  </a:lnTo>
                  <a:lnTo>
                    <a:pt x="2146" y="4059"/>
                  </a:lnTo>
                  <a:lnTo>
                    <a:pt x="2146" y="3919"/>
                  </a:lnTo>
                  <a:lnTo>
                    <a:pt x="2193" y="3779"/>
                  </a:lnTo>
                  <a:lnTo>
                    <a:pt x="2286" y="3640"/>
                  </a:lnTo>
                  <a:lnTo>
                    <a:pt x="2426" y="3546"/>
                  </a:lnTo>
                  <a:lnTo>
                    <a:pt x="2706" y="3546"/>
                  </a:lnTo>
                  <a:lnTo>
                    <a:pt x="2846" y="3640"/>
                  </a:lnTo>
                  <a:lnTo>
                    <a:pt x="2940" y="3779"/>
                  </a:lnTo>
                  <a:lnTo>
                    <a:pt x="3126" y="3826"/>
                  </a:lnTo>
                  <a:lnTo>
                    <a:pt x="3266" y="3919"/>
                  </a:lnTo>
                  <a:lnTo>
                    <a:pt x="3453" y="3919"/>
                  </a:lnTo>
                  <a:lnTo>
                    <a:pt x="3593" y="3873"/>
                  </a:lnTo>
                  <a:lnTo>
                    <a:pt x="3733" y="3826"/>
                  </a:lnTo>
                  <a:lnTo>
                    <a:pt x="3826" y="3733"/>
                  </a:lnTo>
                  <a:lnTo>
                    <a:pt x="3826" y="3686"/>
                  </a:lnTo>
                  <a:lnTo>
                    <a:pt x="3826" y="3593"/>
                  </a:lnTo>
                  <a:lnTo>
                    <a:pt x="3780" y="3500"/>
                  </a:lnTo>
                  <a:lnTo>
                    <a:pt x="3546" y="3406"/>
                  </a:lnTo>
                  <a:lnTo>
                    <a:pt x="2753" y="3080"/>
                  </a:lnTo>
                  <a:lnTo>
                    <a:pt x="2706" y="3033"/>
                  </a:lnTo>
                  <a:lnTo>
                    <a:pt x="2520" y="2893"/>
                  </a:lnTo>
                  <a:lnTo>
                    <a:pt x="2380" y="2660"/>
                  </a:lnTo>
                  <a:lnTo>
                    <a:pt x="2286" y="2426"/>
                  </a:lnTo>
                  <a:lnTo>
                    <a:pt x="2286" y="2146"/>
                  </a:lnTo>
                  <a:lnTo>
                    <a:pt x="2380" y="1866"/>
                  </a:lnTo>
                  <a:lnTo>
                    <a:pt x="2520" y="1680"/>
                  </a:lnTo>
                  <a:lnTo>
                    <a:pt x="2753" y="1493"/>
                  </a:lnTo>
                  <a:lnTo>
                    <a:pt x="3033" y="1353"/>
                  </a:lnTo>
                  <a:lnTo>
                    <a:pt x="3266" y="1306"/>
                  </a:lnTo>
                  <a:close/>
                  <a:moveTo>
                    <a:pt x="7046" y="1306"/>
                  </a:moveTo>
                  <a:lnTo>
                    <a:pt x="7372" y="1446"/>
                  </a:lnTo>
                  <a:lnTo>
                    <a:pt x="7652" y="1586"/>
                  </a:lnTo>
                  <a:lnTo>
                    <a:pt x="7932" y="1773"/>
                  </a:lnTo>
                  <a:lnTo>
                    <a:pt x="8119" y="2053"/>
                  </a:lnTo>
                  <a:lnTo>
                    <a:pt x="8306" y="2333"/>
                  </a:lnTo>
                  <a:lnTo>
                    <a:pt x="8399" y="2660"/>
                  </a:lnTo>
                  <a:lnTo>
                    <a:pt x="8446" y="2986"/>
                  </a:lnTo>
                  <a:lnTo>
                    <a:pt x="8399" y="3360"/>
                  </a:lnTo>
                  <a:lnTo>
                    <a:pt x="8306" y="3686"/>
                  </a:lnTo>
                  <a:lnTo>
                    <a:pt x="8119" y="3966"/>
                  </a:lnTo>
                  <a:lnTo>
                    <a:pt x="7932" y="4199"/>
                  </a:lnTo>
                  <a:lnTo>
                    <a:pt x="7652" y="4433"/>
                  </a:lnTo>
                  <a:lnTo>
                    <a:pt x="7372" y="4573"/>
                  </a:lnTo>
                  <a:lnTo>
                    <a:pt x="7046" y="4666"/>
                  </a:lnTo>
                  <a:lnTo>
                    <a:pt x="6719" y="4713"/>
                  </a:lnTo>
                  <a:lnTo>
                    <a:pt x="6393" y="4666"/>
                  </a:lnTo>
                  <a:lnTo>
                    <a:pt x="6066" y="4573"/>
                  </a:lnTo>
                  <a:lnTo>
                    <a:pt x="5786" y="4433"/>
                  </a:lnTo>
                  <a:lnTo>
                    <a:pt x="5506" y="4199"/>
                  </a:lnTo>
                  <a:lnTo>
                    <a:pt x="5319" y="3966"/>
                  </a:lnTo>
                  <a:lnTo>
                    <a:pt x="5133" y="3686"/>
                  </a:lnTo>
                  <a:lnTo>
                    <a:pt x="5039" y="3360"/>
                  </a:lnTo>
                  <a:lnTo>
                    <a:pt x="4993" y="2986"/>
                  </a:lnTo>
                  <a:lnTo>
                    <a:pt x="5039" y="2660"/>
                  </a:lnTo>
                  <a:lnTo>
                    <a:pt x="5133" y="2333"/>
                  </a:lnTo>
                  <a:lnTo>
                    <a:pt x="5319" y="2053"/>
                  </a:lnTo>
                  <a:lnTo>
                    <a:pt x="5506" y="1773"/>
                  </a:lnTo>
                  <a:lnTo>
                    <a:pt x="5786" y="1586"/>
                  </a:lnTo>
                  <a:lnTo>
                    <a:pt x="6066" y="1446"/>
                  </a:lnTo>
                  <a:lnTo>
                    <a:pt x="6393" y="1306"/>
                  </a:lnTo>
                  <a:close/>
                  <a:moveTo>
                    <a:pt x="10405" y="1306"/>
                  </a:moveTo>
                  <a:lnTo>
                    <a:pt x="10639" y="1400"/>
                  </a:lnTo>
                  <a:lnTo>
                    <a:pt x="10825" y="1493"/>
                  </a:lnTo>
                  <a:lnTo>
                    <a:pt x="10965" y="1586"/>
                  </a:lnTo>
                  <a:lnTo>
                    <a:pt x="11105" y="1680"/>
                  </a:lnTo>
                  <a:lnTo>
                    <a:pt x="11152" y="1773"/>
                  </a:lnTo>
                  <a:lnTo>
                    <a:pt x="11199" y="1913"/>
                  </a:lnTo>
                  <a:lnTo>
                    <a:pt x="11199" y="2053"/>
                  </a:lnTo>
                  <a:lnTo>
                    <a:pt x="11105" y="2193"/>
                  </a:lnTo>
                  <a:lnTo>
                    <a:pt x="11012" y="2286"/>
                  </a:lnTo>
                  <a:lnTo>
                    <a:pt x="10872" y="2333"/>
                  </a:lnTo>
                  <a:lnTo>
                    <a:pt x="10732" y="2333"/>
                  </a:lnTo>
                  <a:lnTo>
                    <a:pt x="10592" y="2286"/>
                  </a:lnTo>
                  <a:lnTo>
                    <a:pt x="10499" y="2193"/>
                  </a:lnTo>
                  <a:lnTo>
                    <a:pt x="10312" y="2100"/>
                  </a:lnTo>
                  <a:lnTo>
                    <a:pt x="9892" y="2100"/>
                  </a:lnTo>
                  <a:lnTo>
                    <a:pt x="9799" y="2193"/>
                  </a:lnTo>
                  <a:lnTo>
                    <a:pt x="9752" y="2286"/>
                  </a:lnTo>
                  <a:lnTo>
                    <a:pt x="9752" y="2333"/>
                  </a:lnTo>
                  <a:lnTo>
                    <a:pt x="9799" y="2380"/>
                  </a:lnTo>
                  <a:lnTo>
                    <a:pt x="10499" y="2660"/>
                  </a:lnTo>
                  <a:lnTo>
                    <a:pt x="10732" y="2753"/>
                  </a:lnTo>
                  <a:lnTo>
                    <a:pt x="10919" y="2893"/>
                  </a:lnTo>
                  <a:lnTo>
                    <a:pt x="11059" y="3033"/>
                  </a:lnTo>
                  <a:lnTo>
                    <a:pt x="11152" y="3173"/>
                  </a:lnTo>
                  <a:lnTo>
                    <a:pt x="11245" y="3360"/>
                  </a:lnTo>
                  <a:lnTo>
                    <a:pt x="11292" y="3500"/>
                  </a:lnTo>
                  <a:lnTo>
                    <a:pt x="11292" y="3826"/>
                  </a:lnTo>
                  <a:lnTo>
                    <a:pt x="11245" y="4013"/>
                  </a:lnTo>
                  <a:lnTo>
                    <a:pt x="11152" y="4153"/>
                  </a:lnTo>
                  <a:lnTo>
                    <a:pt x="11012" y="4339"/>
                  </a:lnTo>
                  <a:lnTo>
                    <a:pt x="10872" y="4433"/>
                  </a:lnTo>
                  <a:lnTo>
                    <a:pt x="10732" y="4573"/>
                  </a:lnTo>
                  <a:lnTo>
                    <a:pt x="10545" y="4619"/>
                  </a:lnTo>
                  <a:lnTo>
                    <a:pt x="10312" y="4666"/>
                  </a:lnTo>
                  <a:lnTo>
                    <a:pt x="10125" y="4713"/>
                  </a:lnTo>
                  <a:lnTo>
                    <a:pt x="9752" y="4666"/>
                  </a:lnTo>
                  <a:lnTo>
                    <a:pt x="9472" y="4573"/>
                  </a:lnTo>
                  <a:lnTo>
                    <a:pt x="9145" y="4386"/>
                  </a:lnTo>
                  <a:lnTo>
                    <a:pt x="8912" y="4199"/>
                  </a:lnTo>
                  <a:lnTo>
                    <a:pt x="8819" y="4059"/>
                  </a:lnTo>
                  <a:lnTo>
                    <a:pt x="8819" y="3919"/>
                  </a:lnTo>
                  <a:lnTo>
                    <a:pt x="8866" y="3779"/>
                  </a:lnTo>
                  <a:lnTo>
                    <a:pt x="8959" y="3640"/>
                  </a:lnTo>
                  <a:lnTo>
                    <a:pt x="9052" y="3546"/>
                  </a:lnTo>
                  <a:lnTo>
                    <a:pt x="9379" y="3546"/>
                  </a:lnTo>
                  <a:lnTo>
                    <a:pt x="9519" y="3640"/>
                  </a:lnTo>
                  <a:lnTo>
                    <a:pt x="9612" y="3779"/>
                  </a:lnTo>
                  <a:lnTo>
                    <a:pt x="9752" y="3826"/>
                  </a:lnTo>
                  <a:lnTo>
                    <a:pt x="9939" y="3919"/>
                  </a:lnTo>
                  <a:lnTo>
                    <a:pt x="10125" y="3919"/>
                  </a:lnTo>
                  <a:lnTo>
                    <a:pt x="10265" y="3873"/>
                  </a:lnTo>
                  <a:lnTo>
                    <a:pt x="10405" y="3826"/>
                  </a:lnTo>
                  <a:lnTo>
                    <a:pt x="10452" y="3733"/>
                  </a:lnTo>
                  <a:lnTo>
                    <a:pt x="10499" y="3686"/>
                  </a:lnTo>
                  <a:lnTo>
                    <a:pt x="10499" y="3593"/>
                  </a:lnTo>
                  <a:lnTo>
                    <a:pt x="10405" y="3500"/>
                  </a:lnTo>
                  <a:lnTo>
                    <a:pt x="10219" y="3406"/>
                  </a:lnTo>
                  <a:lnTo>
                    <a:pt x="9425" y="3080"/>
                  </a:lnTo>
                  <a:lnTo>
                    <a:pt x="9379" y="3033"/>
                  </a:lnTo>
                  <a:lnTo>
                    <a:pt x="9192" y="2893"/>
                  </a:lnTo>
                  <a:lnTo>
                    <a:pt x="9052" y="2660"/>
                  </a:lnTo>
                  <a:lnTo>
                    <a:pt x="8959" y="2426"/>
                  </a:lnTo>
                  <a:lnTo>
                    <a:pt x="8959" y="2146"/>
                  </a:lnTo>
                  <a:lnTo>
                    <a:pt x="9052" y="1866"/>
                  </a:lnTo>
                  <a:lnTo>
                    <a:pt x="9192" y="1680"/>
                  </a:lnTo>
                  <a:lnTo>
                    <a:pt x="9425" y="1493"/>
                  </a:lnTo>
                  <a:lnTo>
                    <a:pt x="9659" y="1353"/>
                  </a:lnTo>
                  <a:lnTo>
                    <a:pt x="9939" y="1306"/>
                  </a:lnTo>
                  <a:close/>
                  <a:moveTo>
                    <a:pt x="233" y="0"/>
                  </a:moveTo>
                  <a:lnTo>
                    <a:pt x="140" y="93"/>
                  </a:lnTo>
                  <a:lnTo>
                    <a:pt x="47" y="233"/>
                  </a:lnTo>
                  <a:lnTo>
                    <a:pt x="0" y="373"/>
                  </a:lnTo>
                  <a:lnTo>
                    <a:pt x="0" y="6019"/>
                  </a:lnTo>
                  <a:lnTo>
                    <a:pt x="13438" y="6019"/>
                  </a:lnTo>
                  <a:lnTo>
                    <a:pt x="13438" y="373"/>
                  </a:lnTo>
                  <a:lnTo>
                    <a:pt x="13392" y="233"/>
                  </a:lnTo>
                  <a:lnTo>
                    <a:pt x="13345" y="93"/>
                  </a:lnTo>
                  <a:lnTo>
                    <a:pt x="13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438750" y="1494425"/>
              <a:ext cx="59525" cy="58350"/>
            </a:xfrm>
            <a:custGeom>
              <a:rect b="b" l="l" r="r" t="t"/>
              <a:pathLst>
                <a:path extrusionOk="0" h="2334" w="2381">
                  <a:moveTo>
                    <a:pt x="934" y="0"/>
                  </a:moveTo>
                  <a:lnTo>
                    <a:pt x="747" y="94"/>
                  </a:lnTo>
                  <a:lnTo>
                    <a:pt x="514" y="187"/>
                  </a:lnTo>
                  <a:lnTo>
                    <a:pt x="374" y="327"/>
                  </a:lnTo>
                  <a:lnTo>
                    <a:pt x="187" y="514"/>
                  </a:lnTo>
                  <a:lnTo>
                    <a:pt x="94" y="700"/>
                  </a:lnTo>
                  <a:lnTo>
                    <a:pt x="47" y="934"/>
                  </a:lnTo>
                  <a:lnTo>
                    <a:pt x="1" y="1167"/>
                  </a:lnTo>
                  <a:lnTo>
                    <a:pt x="47" y="1400"/>
                  </a:lnTo>
                  <a:lnTo>
                    <a:pt x="94" y="1633"/>
                  </a:lnTo>
                  <a:lnTo>
                    <a:pt x="187" y="1820"/>
                  </a:lnTo>
                  <a:lnTo>
                    <a:pt x="374" y="2007"/>
                  </a:lnTo>
                  <a:lnTo>
                    <a:pt x="514" y="2147"/>
                  </a:lnTo>
                  <a:lnTo>
                    <a:pt x="747" y="2240"/>
                  </a:lnTo>
                  <a:lnTo>
                    <a:pt x="934" y="2333"/>
                  </a:lnTo>
                  <a:lnTo>
                    <a:pt x="1447" y="2333"/>
                  </a:lnTo>
                  <a:lnTo>
                    <a:pt x="1634" y="2240"/>
                  </a:lnTo>
                  <a:lnTo>
                    <a:pt x="1867" y="2147"/>
                  </a:lnTo>
                  <a:lnTo>
                    <a:pt x="2007" y="2007"/>
                  </a:lnTo>
                  <a:lnTo>
                    <a:pt x="2147" y="1820"/>
                  </a:lnTo>
                  <a:lnTo>
                    <a:pt x="2287" y="1633"/>
                  </a:lnTo>
                  <a:lnTo>
                    <a:pt x="2334" y="1400"/>
                  </a:lnTo>
                  <a:lnTo>
                    <a:pt x="2380" y="1167"/>
                  </a:lnTo>
                  <a:lnTo>
                    <a:pt x="2334" y="934"/>
                  </a:lnTo>
                  <a:lnTo>
                    <a:pt x="2287" y="700"/>
                  </a:lnTo>
                  <a:lnTo>
                    <a:pt x="2147" y="514"/>
                  </a:lnTo>
                  <a:lnTo>
                    <a:pt x="2007" y="327"/>
                  </a:lnTo>
                  <a:lnTo>
                    <a:pt x="1867" y="187"/>
                  </a:lnTo>
                  <a:lnTo>
                    <a:pt x="1634" y="94"/>
                  </a:lnTo>
                  <a:lnTo>
                    <a:pt x="1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415425" y="1563250"/>
              <a:ext cx="105000" cy="75850"/>
            </a:xfrm>
            <a:custGeom>
              <a:rect b="b" l="l" r="r" t="t"/>
              <a:pathLst>
                <a:path extrusionOk="0" h="3034" w="4200">
                  <a:moveTo>
                    <a:pt x="934" y="0"/>
                  </a:moveTo>
                  <a:lnTo>
                    <a:pt x="747" y="140"/>
                  </a:lnTo>
                  <a:lnTo>
                    <a:pt x="560" y="327"/>
                  </a:lnTo>
                  <a:lnTo>
                    <a:pt x="420" y="514"/>
                  </a:lnTo>
                  <a:lnTo>
                    <a:pt x="280" y="700"/>
                  </a:lnTo>
                  <a:lnTo>
                    <a:pt x="187" y="933"/>
                  </a:lnTo>
                  <a:lnTo>
                    <a:pt x="94" y="1167"/>
                  </a:lnTo>
                  <a:lnTo>
                    <a:pt x="47" y="1447"/>
                  </a:lnTo>
                  <a:lnTo>
                    <a:pt x="0" y="1680"/>
                  </a:lnTo>
                  <a:lnTo>
                    <a:pt x="0" y="3033"/>
                  </a:lnTo>
                  <a:lnTo>
                    <a:pt x="3827" y="3033"/>
                  </a:lnTo>
                  <a:lnTo>
                    <a:pt x="3967" y="2987"/>
                  </a:lnTo>
                  <a:lnTo>
                    <a:pt x="4107" y="2893"/>
                  </a:lnTo>
                  <a:lnTo>
                    <a:pt x="4200" y="2753"/>
                  </a:lnTo>
                  <a:lnTo>
                    <a:pt x="4200" y="2613"/>
                  </a:lnTo>
                  <a:lnTo>
                    <a:pt x="4200" y="1680"/>
                  </a:lnTo>
                  <a:lnTo>
                    <a:pt x="4200" y="1447"/>
                  </a:lnTo>
                  <a:lnTo>
                    <a:pt x="4153" y="1167"/>
                  </a:lnTo>
                  <a:lnTo>
                    <a:pt x="4060" y="933"/>
                  </a:lnTo>
                  <a:lnTo>
                    <a:pt x="3967" y="700"/>
                  </a:lnTo>
                  <a:lnTo>
                    <a:pt x="3827" y="514"/>
                  </a:lnTo>
                  <a:lnTo>
                    <a:pt x="3687" y="327"/>
                  </a:lnTo>
                  <a:lnTo>
                    <a:pt x="3500" y="140"/>
                  </a:lnTo>
                  <a:lnTo>
                    <a:pt x="3313" y="0"/>
                  </a:lnTo>
                  <a:lnTo>
                    <a:pt x="3080" y="140"/>
                  </a:lnTo>
                  <a:lnTo>
                    <a:pt x="2753" y="280"/>
                  </a:lnTo>
                  <a:lnTo>
                    <a:pt x="2473" y="374"/>
                  </a:lnTo>
                  <a:lnTo>
                    <a:pt x="1774" y="374"/>
                  </a:lnTo>
                  <a:lnTo>
                    <a:pt x="1494" y="280"/>
                  </a:lnTo>
                  <a:lnTo>
                    <a:pt x="1167" y="140"/>
                  </a:lnTo>
                  <a:lnTo>
                    <a:pt x="9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313925" y="1494425"/>
              <a:ext cx="59525" cy="58350"/>
            </a:xfrm>
            <a:custGeom>
              <a:rect b="b" l="l" r="r" t="t"/>
              <a:pathLst>
                <a:path extrusionOk="0" h="2334" w="2381">
                  <a:moveTo>
                    <a:pt x="981" y="0"/>
                  </a:moveTo>
                  <a:lnTo>
                    <a:pt x="748" y="94"/>
                  </a:lnTo>
                  <a:lnTo>
                    <a:pt x="514" y="187"/>
                  </a:lnTo>
                  <a:lnTo>
                    <a:pt x="374" y="327"/>
                  </a:lnTo>
                  <a:lnTo>
                    <a:pt x="234" y="514"/>
                  </a:lnTo>
                  <a:lnTo>
                    <a:pt x="94" y="700"/>
                  </a:lnTo>
                  <a:lnTo>
                    <a:pt x="48" y="934"/>
                  </a:lnTo>
                  <a:lnTo>
                    <a:pt x="1" y="1167"/>
                  </a:lnTo>
                  <a:lnTo>
                    <a:pt x="48" y="1400"/>
                  </a:lnTo>
                  <a:lnTo>
                    <a:pt x="94" y="1633"/>
                  </a:lnTo>
                  <a:lnTo>
                    <a:pt x="234" y="1820"/>
                  </a:lnTo>
                  <a:lnTo>
                    <a:pt x="374" y="2007"/>
                  </a:lnTo>
                  <a:lnTo>
                    <a:pt x="514" y="2147"/>
                  </a:lnTo>
                  <a:lnTo>
                    <a:pt x="748" y="2240"/>
                  </a:lnTo>
                  <a:lnTo>
                    <a:pt x="981" y="2333"/>
                  </a:lnTo>
                  <a:lnTo>
                    <a:pt x="1447" y="2333"/>
                  </a:lnTo>
                  <a:lnTo>
                    <a:pt x="1634" y="2240"/>
                  </a:lnTo>
                  <a:lnTo>
                    <a:pt x="1867" y="2147"/>
                  </a:lnTo>
                  <a:lnTo>
                    <a:pt x="2054" y="2007"/>
                  </a:lnTo>
                  <a:lnTo>
                    <a:pt x="2194" y="1820"/>
                  </a:lnTo>
                  <a:lnTo>
                    <a:pt x="2287" y="1633"/>
                  </a:lnTo>
                  <a:lnTo>
                    <a:pt x="2334" y="1400"/>
                  </a:lnTo>
                  <a:lnTo>
                    <a:pt x="2381" y="1167"/>
                  </a:lnTo>
                  <a:lnTo>
                    <a:pt x="2334" y="934"/>
                  </a:lnTo>
                  <a:lnTo>
                    <a:pt x="2287" y="700"/>
                  </a:lnTo>
                  <a:lnTo>
                    <a:pt x="2194" y="514"/>
                  </a:lnTo>
                  <a:lnTo>
                    <a:pt x="2054" y="327"/>
                  </a:lnTo>
                  <a:lnTo>
                    <a:pt x="1867" y="187"/>
                  </a:lnTo>
                  <a:lnTo>
                    <a:pt x="1634" y="94"/>
                  </a:lnTo>
                  <a:lnTo>
                    <a:pt x="1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291775" y="1563250"/>
              <a:ext cx="105000" cy="75850"/>
            </a:xfrm>
            <a:custGeom>
              <a:rect b="b" l="l" r="r" t="t"/>
              <a:pathLst>
                <a:path extrusionOk="0" h="3034" w="4200">
                  <a:moveTo>
                    <a:pt x="887" y="0"/>
                  </a:moveTo>
                  <a:lnTo>
                    <a:pt x="700" y="140"/>
                  </a:lnTo>
                  <a:lnTo>
                    <a:pt x="514" y="327"/>
                  </a:lnTo>
                  <a:lnTo>
                    <a:pt x="374" y="514"/>
                  </a:lnTo>
                  <a:lnTo>
                    <a:pt x="234" y="700"/>
                  </a:lnTo>
                  <a:lnTo>
                    <a:pt x="140" y="933"/>
                  </a:lnTo>
                  <a:lnTo>
                    <a:pt x="47" y="1167"/>
                  </a:lnTo>
                  <a:lnTo>
                    <a:pt x="0" y="1447"/>
                  </a:lnTo>
                  <a:lnTo>
                    <a:pt x="0" y="1680"/>
                  </a:lnTo>
                  <a:lnTo>
                    <a:pt x="0" y="2613"/>
                  </a:lnTo>
                  <a:lnTo>
                    <a:pt x="0" y="2753"/>
                  </a:lnTo>
                  <a:lnTo>
                    <a:pt x="94" y="2893"/>
                  </a:lnTo>
                  <a:lnTo>
                    <a:pt x="234" y="2987"/>
                  </a:lnTo>
                  <a:lnTo>
                    <a:pt x="374" y="3033"/>
                  </a:lnTo>
                  <a:lnTo>
                    <a:pt x="4200" y="3033"/>
                  </a:lnTo>
                  <a:lnTo>
                    <a:pt x="4200" y="1680"/>
                  </a:lnTo>
                  <a:lnTo>
                    <a:pt x="4153" y="1447"/>
                  </a:lnTo>
                  <a:lnTo>
                    <a:pt x="4107" y="1167"/>
                  </a:lnTo>
                  <a:lnTo>
                    <a:pt x="4060" y="933"/>
                  </a:lnTo>
                  <a:lnTo>
                    <a:pt x="3920" y="700"/>
                  </a:lnTo>
                  <a:lnTo>
                    <a:pt x="3827" y="514"/>
                  </a:lnTo>
                  <a:lnTo>
                    <a:pt x="3640" y="327"/>
                  </a:lnTo>
                  <a:lnTo>
                    <a:pt x="3500" y="140"/>
                  </a:lnTo>
                  <a:lnTo>
                    <a:pt x="3267" y="0"/>
                  </a:lnTo>
                  <a:lnTo>
                    <a:pt x="3033" y="140"/>
                  </a:lnTo>
                  <a:lnTo>
                    <a:pt x="2707" y="280"/>
                  </a:lnTo>
                  <a:lnTo>
                    <a:pt x="2427" y="374"/>
                  </a:lnTo>
                  <a:lnTo>
                    <a:pt x="1773" y="374"/>
                  </a:lnTo>
                  <a:lnTo>
                    <a:pt x="1447" y="280"/>
                  </a:lnTo>
                  <a:lnTo>
                    <a:pt x="1167" y="140"/>
                  </a:lnTo>
                  <a:lnTo>
                    <a:pt x="8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4"/>
          <p:cNvGrpSpPr/>
          <p:nvPr/>
        </p:nvGrpSpPr>
        <p:grpSpPr>
          <a:xfrm>
            <a:off x="2600990" y="1402350"/>
            <a:ext cx="336000" cy="215825"/>
            <a:chOff x="991675" y="1362600"/>
            <a:chExt cx="336000" cy="215825"/>
          </a:xfrm>
        </p:grpSpPr>
        <p:sp>
          <p:nvSpPr>
            <p:cNvPr id="559" name="Google Shape;559;p44"/>
            <p:cNvSpPr/>
            <p:nvPr/>
          </p:nvSpPr>
          <p:spPr>
            <a:xfrm>
              <a:off x="1209825" y="1362600"/>
              <a:ext cx="82850" cy="92175"/>
            </a:xfrm>
            <a:custGeom>
              <a:rect b="b" l="l" r="r" t="t"/>
              <a:pathLst>
                <a:path extrusionOk="0" h="3687" w="3314">
                  <a:moveTo>
                    <a:pt x="234" y="1"/>
                  </a:moveTo>
                  <a:lnTo>
                    <a:pt x="94" y="94"/>
                  </a:lnTo>
                  <a:lnTo>
                    <a:pt x="0" y="234"/>
                  </a:lnTo>
                  <a:lnTo>
                    <a:pt x="0" y="374"/>
                  </a:lnTo>
                  <a:lnTo>
                    <a:pt x="0" y="3687"/>
                  </a:lnTo>
                  <a:lnTo>
                    <a:pt x="3313" y="3687"/>
                  </a:lnTo>
                  <a:lnTo>
                    <a:pt x="2800" y="1121"/>
                  </a:lnTo>
                  <a:lnTo>
                    <a:pt x="2707" y="887"/>
                  </a:lnTo>
                  <a:lnTo>
                    <a:pt x="2613" y="654"/>
                  </a:lnTo>
                  <a:lnTo>
                    <a:pt x="2427" y="467"/>
                  </a:lnTo>
                  <a:lnTo>
                    <a:pt x="2287" y="327"/>
                  </a:lnTo>
                  <a:lnTo>
                    <a:pt x="2053" y="187"/>
                  </a:lnTo>
                  <a:lnTo>
                    <a:pt x="1867" y="94"/>
                  </a:lnTo>
                  <a:lnTo>
                    <a:pt x="1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1242475" y="1525925"/>
              <a:ext cx="52525" cy="52500"/>
            </a:xfrm>
            <a:custGeom>
              <a:rect b="b" l="l" r="r" t="t"/>
              <a:pathLst>
                <a:path extrusionOk="0" h="2100" w="2101">
                  <a:moveTo>
                    <a:pt x="1027" y="0"/>
                  </a:moveTo>
                  <a:lnTo>
                    <a:pt x="841" y="47"/>
                  </a:lnTo>
                  <a:lnTo>
                    <a:pt x="654" y="93"/>
                  </a:lnTo>
                  <a:lnTo>
                    <a:pt x="467" y="187"/>
                  </a:lnTo>
                  <a:lnTo>
                    <a:pt x="281" y="327"/>
                  </a:lnTo>
                  <a:lnTo>
                    <a:pt x="187" y="467"/>
                  </a:lnTo>
                  <a:lnTo>
                    <a:pt x="94" y="653"/>
                  </a:lnTo>
                  <a:lnTo>
                    <a:pt x="1" y="840"/>
                  </a:lnTo>
                  <a:lnTo>
                    <a:pt x="1" y="1073"/>
                  </a:lnTo>
                  <a:lnTo>
                    <a:pt x="1" y="1260"/>
                  </a:lnTo>
                  <a:lnTo>
                    <a:pt x="94" y="1493"/>
                  </a:lnTo>
                  <a:lnTo>
                    <a:pt x="187" y="1633"/>
                  </a:lnTo>
                  <a:lnTo>
                    <a:pt x="281" y="1820"/>
                  </a:lnTo>
                  <a:lnTo>
                    <a:pt x="467" y="1960"/>
                  </a:lnTo>
                  <a:lnTo>
                    <a:pt x="654" y="2053"/>
                  </a:lnTo>
                  <a:lnTo>
                    <a:pt x="841" y="2100"/>
                  </a:lnTo>
                  <a:lnTo>
                    <a:pt x="1261" y="2100"/>
                  </a:lnTo>
                  <a:lnTo>
                    <a:pt x="1447" y="2053"/>
                  </a:lnTo>
                  <a:lnTo>
                    <a:pt x="1634" y="1960"/>
                  </a:lnTo>
                  <a:lnTo>
                    <a:pt x="1774" y="1820"/>
                  </a:lnTo>
                  <a:lnTo>
                    <a:pt x="1914" y="1633"/>
                  </a:lnTo>
                  <a:lnTo>
                    <a:pt x="2007" y="1493"/>
                  </a:lnTo>
                  <a:lnTo>
                    <a:pt x="2054" y="1260"/>
                  </a:lnTo>
                  <a:lnTo>
                    <a:pt x="2101" y="1073"/>
                  </a:lnTo>
                  <a:lnTo>
                    <a:pt x="2054" y="840"/>
                  </a:lnTo>
                  <a:lnTo>
                    <a:pt x="2007" y="653"/>
                  </a:lnTo>
                  <a:lnTo>
                    <a:pt x="1914" y="467"/>
                  </a:lnTo>
                  <a:lnTo>
                    <a:pt x="1774" y="327"/>
                  </a:lnTo>
                  <a:lnTo>
                    <a:pt x="1634" y="187"/>
                  </a:lnTo>
                  <a:lnTo>
                    <a:pt x="1447" y="93"/>
                  </a:lnTo>
                  <a:lnTo>
                    <a:pt x="1261" y="47"/>
                  </a:lnTo>
                  <a:lnTo>
                    <a:pt x="10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1209825" y="1473425"/>
              <a:ext cx="117850" cy="79350"/>
            </a:xfrm>
            <a:custGeom>
              <a:rect b="b" l="l" r="r" t="t"/>
              <a:pathLst>
                <a:path extrusionOk="0" h="3174" w="4714">
                  <a:moveTo>
                    <a:pt x="0" y="0"/>
                  </a:moveTo>
                  <a:lnTo>
                    <a:pt x="0" y="3173"/>
                  </a:lnTo>
                  <a:lnTo>
                    <a:pt x="514" y="3173"/>
                  </a:lnTo>
                  <a:lnTo>
                    <a:pt x="560" y="2800"/>
                  </a:lnTo>
                  <a:lnTo>
                    <a:pt x="654" y="2473"/>
                  </a:lnTo>
                  <a:lnTo>
                    <a:pt x="840" y="2147"/>
                  </a:lnTo>
                  <a:lnTo>
                    <a:pt x="1027" y="1867"/>
                  </a:lnTo>
                  <a:lnTo>
                    <a:pt x="1307" y="1634"/>
                  </a:lnTo>
                  <a:lnTo>
                    <a:pt x="1633" y="1494"/>
                  </a:lnTo>
                  <a:lnTo>
                    <a:pt x="1960" y="1354"/>
                  </a:lnTo>
                  <a:lnTo>
                    <a:pt x="2707" y="1354"/>
                  </a:lnTo>
                  <a:lnTo>
                    <a:pt x="3080" y="1494"/>
                  </a:lnTo>
                  <a:lnTo>
                    <a:pt x="3360" y="1634"/>
                  </a:lnTo>
                  <a:lnTo>
                    <a:pt x="3640" y="1867"/>
                  </a:lnTo>
                  <a:lnTo>
                    <a:pt x="3873" y="2147"/>
                  </a:lnTo>
                  <a:lnTo>
                    <a:pt x="4060" y="2473"/>
                  </a:lnTo>
                  <a:lnTo>
                    <a:pt x="4153" y="2800"/>
                  </a:lnTo>
                  <a:lnTo>
                    <a:pt x="4200" y="3173"/>
                  </a:lnTo>
                  <a:lnTo>
                    <a:pt x="4340" y="3173"/>
                  </a:lnTo>
                  <a:lnTo>
                    <a:pt x="4480" y="3127"/>
                  </a:lnTo>
                  <a:lnTo>
                    <a:pt x="4573" y="3033"/>
                  </a:lnTo>
                  <a:lnTo>
                    <a:pt x="4666" y="2940"/>
                  </a:lnTo>
                  <a:lnTo>
                    <a:pt x="4713" y="2753"/>
                  </a:lnTo>
                  <a:lnTo>
                    <a:pt x="4713" y="1214"/>
                  </a:lnTo>
                  <a:lnTo>
                    <a:pt x="4666" y="980"/>
                  </a:lnTo>
                  <a:lnTo>
                    <a:pt x="4620" y="747"/>
                  </a:lnTo>
                  <a:lnTo>
                    <a:pt x="4526" y="560"/>
                  </a:lnTo>
                  <a:lnTo>
                    <a:pt x="4386" y="374"/>
                  </a:lnTo>
                  <a:lnTo>
                    <a:pt x="4200" y="234"/>
                  </a:lnTo>
                  <a:lnTo>
                    <a:pt x="3967" y="94"/>
                  </a:lnTo>
                  <a:lnTo>
                    <a:pt x="3780" y="47"/>
                  </a:lnTo>
                  <a:lnTo>
                    <a:pt x="35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1024350" y="1525925"/>
              <a:ext cx="52525" cy="52500"/>
            </a:xfrm>
            <a:custGeom>
              <a:rect b="b" l="l" r="r" t="t"/>
              <a:pathLst>
                <a:path extrusionOk="0" h="2100" w="2101">
                  <a:moveTo>
                    <a:pt x="1073" y="0"/>
                  </a:moveTo>
                  <a:lnTo>
                    <a:pt x="840" y="47"/>
                  </a:lnTo>
                  <a:lnTo>
                    <a:pt x="654" y="93"/>
                  </a:lnTo>
                  <a:lnTo>
                    <a:pt x="467" y="187"/>
                  </a:lnTo>
                  <a:lnTo>
                    <a:pt x="327" y="327"/>
                  </a:lnTo>
                  <a:lnTo>
                    <a:pt x="187" y="467"/>
                  </a:lnTo>
                  <a:lnTo>
                    <a:pt x="94" y="653"/>
                  </a:lnTo>
                  <a:lnTo>
                    <a:pt x="47" y="840"/>
                  </a:lnTo>
                  <a:lnTo>
                    <a:pt x="0" y="1073"/>
                  </a:lnTo>
                  <a:lnTo>
                    <a:pt x="47" y="1260"/>
                  </a:lnTo>
                  <a:lnTo>
                    <a:pt x="94" y="1493"/>
                  </a:lnTo>
                  <a:lnTo>
                    <a:pt x="187" y="1633"/>
                  </a:lnTo>
                  <a:lnTo>
                    <a:pt x="327" y="1820"/>
                  </a:lnTo>
                  <a:lnTo>
                    <a:pt x="467" y="1960"/>
                  </a:lnTo>
                  <a:lnTo>
                    <a:pt x="654" y="2053"/>
                  </a:lnTo>
                  <a:lnTo>
                    <a:pt x="840" y="2100"/>
                  </a:lnTo>
                  <a:lnTo>
                    <a:pt x="1260" y="2100"/>
                  </a:lnTo>
                  <a:lnTo>
                    <a:pt x="1447" y="2053"/>
                  </a:lnTo>
                  <a:lnTo>
                    <a:pt x="1633" y="1960"/>
                  </a:lnTo>
                  <a:lnTo>
                    <a:pt x="1773" y="1820"/>
                  </a:lnTo>
                  <a:lnTo>
                    <a:pt x="1913" y="1633"/>
                  </a:lnTo>
                  <a:lnTo>
                    <a:pt x="2007" y="1493"/>
                  </a:lnTo>
                  <a:lnTo>
                    <a:pt x="2100" y="1260"/>
                  </a:lnTo>
                  <a:lnTo>
                    <a:pt x="2100" y="1073"/>
                  </a:lnTo>
                  <a:lnTo>
                    <a:pt x="2100" y="840"/>
                  </a:lnTo>
                  <a:lnTo>
                    <a:pt x="2007" y="653"/>
                  </a:lnTo>
                  <a:lnTo>
                    <a:pt x="1913" y="467"/>
                  </a:lnTo>
                  <a:lnTo>
                    <a:pt x="1773" y="327"/>
                  </a:lnTo>
                  <a:lnTo>
                    <a:pt x="1633" y="187"/>
                  </a:lnTo>
                  <a:lnTo>
                    <a:pt x="1447" y="93"/>
                  </a:lnTo>
                  <a:lnTo>
                    <a:pt x="1260" y="47"/>
                  </a:lnTo>
                  <a:lnTo>
                    <a:pt x="1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991675" y="1473425"/>
              <a:ext cx="198350" cy="79350"/>
            </a:xfrm>
            <a:custGeom>
              <a:rect b="b" l="l" r="r" t="t"/>
              <a:pathLst>
                <a:path extrusionOk="0" h="3174" w="7934">
                  <a:moveTo>
                    <a:pt x="374" y="0"/>
                  </a:moveTo>
                  <a:lnTo>
                    <a:pt x="234" y="47"/>
                  </a:lnTo>
                  <a:lnTo>
                    <a:pt x="94" y="140"/>
                  </a:lnTo>
                  <a:lnTo>
                    <a:pt x="47" y="280"/>
                  </a:lnTo>
                  <a:lnTo>
                    <a:pt x="1" y="420"/>
                  </a:lnTo>
                  <a:lnTo>
                    <a:pt x="1" y="2753"/>
                  </a:lnTo>
                  <a:lnTo>
                    <a:pt x="47" y="2940"/>
                  </a:lnTo>
                  <a:lnTo>
                    <a:pt x="94" y="3033"/>
                  </a:lnTo>
                  <a:lnTo>
                    <a:pt x="234" y="3127"/>
                  </a:lnTo>
                  <a:lnTo>
                    <a:pt x="374" y="3173"/>
                  </a:lnTo>
                  <a:lnTo>
                    <a:pt x="514" y="3173"/>
                  </a:lnTo>
                  <a:lnTo>
                    <a:pt x="561" y="2800"/>
                  </a:lnTo>
                  <a:lnTo>
                    <a:pt x="654" y="2473"/>
                  </a:lnTo>
                  <a:lnTo>
                    <a:pt x="841" y="2147"/>
                  </a:lnTo>
                  <a:lnTo>
                    <a:pt x="1074" y="1867"/>
                  </a:lnTo>
                  <a:lnTo>
                    <a:pt x="1354" y="1634"/>
                  </a:lnTo>
                  <a:lnTo>
                    <a:pt x="1634" y="1494"/>
                  </a:lnTo>
                  <a:lnTo>
                    <a:pt x="2007" y="1354"/>
                  </a:lnTo>
                  <a:lnTo>
                    <a:pt x="2707" y="1354"/>
                  </a:lnTo>
                  <a:lnTo>
                    <a:pt x="3080" y="1494"/>
                  </a:lnTo>
                  <a:lnTo>
                    <a:pt x="3407" y="1634"/>
                  </a:lnTo>
                  <a:lnTo>
                    <a:pt x="3640" y="1867"/>
                  </a:lnTo>
                  <a:lnTo>
                    <a:pt x="3874" y="2147"/>
                  </a:lnTo>
                  <a:lnTo>
                    <a:pt x="4060" y="2473"/>
                  </a:lnTo>
                  <a:lnTo>
                    <a:pt x="4154" y="2800"/>
                  </a:lnTo>
                  <a:lnTo>
                    <a:pt x="4200" y="3173"/>
                  </a:lnTo>
                  <a:lnTo>
                    <a:pt x="7933" y="3173"/>
                  </a:lnTo>
                  <a:lnTo>
                    <a:pt x="79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1114175" y="1368425"/>
              <a:ext cx="46675" cy="46700"/>
            </a:xfrm>
            <a:custGeom>
              <a:rect b="b" l="l" r="r" t="t"/>
              <a:pathLst>
                <a:path extrusionOk="0" h="1868" w="1867">
                  <a:moveTo>
                    <a:pt x="933" y="1"/>
                  </a:moveTo>
                  <a:lnTo>
                    <a:pt x="747" y="48"/>
                  </a:lnTo>
                  <a:lnTo>
                    <a:pt x="560" y="94"/>
                  </a:lnTo>
                  <a:lnTo>
                    <a:pt x="420" y="188"/>
                  </a:lnTo>
                  <a:lnTo>
                    <a:pt x="280" y="281"/>
                  </a:lnTo>
                  <a:lnTo>
                    <a:pt x="140" y="421"/>
                  </a:lnTo>
                  <a:lnTo>
                    <a:pt x="93" y="561"/>
                  </a:lnTo>
                  <a:lnTo>
                    <a:pt x="47" y="748"/>
                  </a:lnTo>
                  <a:lnTo>
                    <a:pt x="0" y="934"/>
                  </a:lnTo>
                  <a:lnTo>
                    <a:pt x="47" y="1121"/>
                  </a:lnTo>
                  <a:lnTo>
                    <a:pt x="93" y="1307"/>
                  </a:lnTo>
                  <a:lnTo>
                    <a:pt x="140" y="1447"/>
                  </a:lnTo>
                  <a:lnTo>
                    <a:pt x="280" y="1587"/>
                  </a:lnTo>
                  <a:lnTo>
                    <a:pt x="420" y="1681"/>
                  </a:lnTo>
                  <a:lnTo>
                    <a:pt x="560" y="1774"/>
                  </a:lnTo>
                  <a:lnTo>
                    <a:pt x="747" y="1821"/>
                  </a:lnTo>
                  <a:lnTo>
                    <a:pt x="933" y="1867"/>
                  </a:lnTo>
                  <a:lnTo>
                    <a:pt x="1120" y="1821"/>
                  </a:lnTo>
                  <a:lnTo>
                    <a:pt x="1260" y="1774"/>
                  </a:lnTo>
                  <a:lnTo>
                    <a:pt x="1447" y="1681"/>
                  </a:lnTo>
                  <a:lnTo>
                    <a:pt x="1587" y="1587"/>
                  </a:lnTo>
                  <a:lnTo>
                    <a:pt x="1680" y="1447"/>
                  </a:lnTo>
                  <a:lnTo>
                    <a:pt x="1773" y="1307"/>
                  </a:lnTo>
                  <a:lnTo>
                    <a:pt x="1820" y="1121"/>
                  </a:lnTo>
                  <a:lnTo>
                    <a:pt x="1867" y="934"/>
                  </a:lnTo>
                  <a:lnTo>
                    <a:pt x="1820" y="748"/>
                  </a:lnTo>
                  <a:lnTo>
                    <a:pt x="1773" y="561"/>
                  </a:lnTo>
                  <a:lnTo>
                    <a:pt x="1680" y="421"/>
                  </a:lnTo>
                  <a:lnTo>
                    <a:pt x="1587" y="281"/>
                  </a:lnTo>
                  <a:lnTo>
                    <a:pt x="1447" y="188"/>
                  </a:lnTo>
                  <a:lnTo>
                    <a:pt x="1260" y="94"/>
                  </a:lnTo>
                  <a:lnTo>
                    <a:pt x="1120" y="48"/>
                  </a:lnTo>
                  <a:lnTo>
                    <a:pt x="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1016175" y="1368425"/>
              <a:ext cx="45525" cy="46700"/>
            </a:xfrm>
            <a:custGeom>
              <a:rect b="b" l="l" r="r" t="t"/>
              <a:pathLst>
                <a:path extrusionOk="0" h="1868" w="1821">
                  <a:moveTo>
                    <a:pt x="887" y="1"/>
                  </a:moveTo>
                  <a:lnTo>
                    <a:pt x="701" y="48"/>
                  </a:lnTo>
                  <a:lnTo>
                    <a:pt x="561" y="94"/>
                  </a:lnTo>
                  <a:lnTo>
                    <a:pt x="374" y="188"/>
                  </a:lnTo>
                  <a:lnTo>
                    <a:pt x="281" y="281"/>
                  </a:lnTo>
                  <a:lnTo>
                    <a:pt x="141" y="421"/>
                  </a:lnTo>
                  <a:lnTo>
                    <a:pt x="47" y="561"/>
                  </a:lnTo>
                  <a:lnTo>
                    <a:pt x="1" y="748"/>
                  </a:lnTo>
                  <a:lnTo>
                    <a:pt x="1" y="934"/>
                  </a:lnTo>
                  <a:lnTo>
                    <a:pt x="1" y="1121"/>
                  </a:lnTo>
                  <a:lnTo>
                    <a:pt x="47" y="1307"/>
                  </a:lnTo>
                  <a:lnTo>
                    <a:pt x="141" y="1447"/>
                  </a:lnTo>
                  <a:lnTo>
                    <a:pt x="281" y="1587"/>
                  </a:lnTo>
                  <a:lnTo>
                    <a:pt x="374" y="1681"/>
                  </a:lnTo>
                  <a:lnTo>
                    <a:pt x="561" y="1774"/>
                  </a:lnTo>
                  <a:lnTo>
                    <a:pt x="701" y="1821"/>
                  </a:lnTo>
                  <a:lnTo>
                    <a:pt x="887" y="1867"/>
                  </a:lnTo>
                  <a:lnTo>
                    <a:pt x="1074" y="1821"/>
                  </a:lnTo>
                  <a:lnTo>
                    <a:pt x="1261" y="1774"/>
                  </a:lnTo>
                  <a:lnTo>
                    <a:pt x="1400" y="1681"/>
                  </a:lnTo>
                  <a:lnTo>
                    <a:pt x="1540" y="1587"/>
                  </a:lnTo>
                  <a:lnTo>
                    <a:pt x="1680" y="1447"/>
                  </a:lnTo>
                  <a:lnTo>
                    <a:pt x="1774" y="1307"/>
                  </a:lnTo>
                  <a:lnTo>
                    <a:pt x="1820" y="1121"/>
                  </a:lnTo>
                  <a:lnTo>
                    <a:pt x="1820" y="934"/>
                  </a:lnTo>
                  <a:lnTo>
                    <a:pt x="1820" y="748"/>
                  </a:lnTo>
                  <a:lnTo>
                    <a:pt x="1774" y="561"/>
                  </a:lnTo>
                  <a:lnTo>
                    <a:pt x="1680" y="421"/>
                  </a:lnTo>
                  <a:lnTo>
                    <a:pt x="1540" y="281"/>
                  </a:lnTo>
                  <a:lnTo>
                    <a:pt x="1400" y="188"/>
                  </a:lnTo>
                  <a:lnTo>
                    <a:pt x="1261" y="94"/>
                  </a:lnTo>
                  <a:lnTo>
                    <a:pt x="1074" y="48"/>
                  </a:lnTo>
                  <a:lnTo>
                    <a:pt x="8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1097825" y="1425600"/>
              <a:ext cx="79350" cy="29175"/>
            </a:xfrm>
            <a:custGeom>
              <a:rect b="b" l="l" r="r" t="t"/>
              <a:pathLst>
                <a:path extrusionOk="0" h="1167" w="3174">
                  <a:moveTo>
                    <a:pt x="514" y="0"/>
                  </a:moveTo>
                  <a:lnTo>
                    <a:pt x="281" y="234"/>
                  </a:lnTo>
                  <a:lnTo>
                    <a:pt x="141" y="514"/>
                  </a:lnTo>
                  <a:lnTo>
                    <a:pt x="48" y="794"/>
                  </a:lnTo>
                  <a:lnTo>
                    <a:pt x="1" y="1120"/>
                  </a:lnTo>
                  <a:lnTo>
                    <a:pt x="1" y="1167"/>
                  </a:lnTo>
                  <a:lnTo>
                    <a:pt x="3174" y="1167"/>
                  </a:lnTo>
                  <a:lnTo>
                    <a:pt x="3174" y="1120"/>
                  </a:lnTo>
                  <a:lnTo>
                    <a:pt x="3127" y="794"/>
                  </a:lnTo>
                  <a:lnTo>
                    <a:pt x="3034" y="514"/>
                  </a:lnTo>
                  <a:lnTo>
                    <a:pt x="2847" y="234"/>
                  </a:lnTo>
                  <a:lnTo>
                    <a:pt x="2661" y="0"/>
                  </a:lnTo>
                  <a:lnTo>
                    <a:pt x="2427" y="140"/>
                  </a:lnTo>
                  <a:lnTo>
                    <a:pt x="2147" y="280"/>
                  </a:lnTo>
                  <a:lnTo>
                    <a:pt x="1867" y="327"/>
                  </a:lnTo>
                  <a:lnTo>
                    <a:pt x="1587" y="374"/>
                  </a:lnTo>
                  <a:lnTo>
                    <a:pt x="1261" y="327"/>
                  </a:lnTo>
                  <a:lnTo>
                    <a:pt x="1027" y="280"/>
                  </a:lnTo>
                  <a:lnTo>
                    <a:pt x="747" y="140"/>
                  </a:lnTo>
                  <a:lnTo>
                    <a:pt x="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999850" y="1425600"/>
              <a:ext cx="78175" cy="29175"/>
            </a:xfrm>
            <a:custGeom>
              <a:rect b="b" l="l" r="r" t="t"/>
              <a:pathLst>
                <a:path extrusionOk="0" h="1167" w="3127">
                  <a:moveTo>
                    <a:pt x="514" y="0"/>
                  </a:moveTo>
                  <a:lnTo>
                    <a:pt x="280" y="234"/>
                  </a:lnTo>
                  <a:lnTo>
                    <a:pt x="140" y="514"/>
                  </a:lnTo>
                  <a:lnTo>
                    <a:pt x="0" y="794"/>
                  </a:lnTo>
                  <a:lnTo>
                    <a:pt x="0" y="1120"/>
                  </a:lnTo>
                  <a:lnTo>
                    <a:pt x="0" y="1167"/>
                  </a:lnTo>
                  <a:lnTo>
                    <a:pt x="3127" y="1167"/>
                  </a:lnTo>
                  <a:lnTo>
                    <a:pt x="3127" y="1120"/>
                  </a:lnTo>
                  <a:lnTo>
                    <a:pt x="3080" y="794"/>
                  </a:lnTo>
                  <a:lnTo>
                    <a:pt x="2987" y="514"/>
                  </a:lnTo>
                  <a:lnTo>
                    <a:pt x="2847" y="234"/>
                  </a:lnTo>
                  <a:lnTo>
                    <a:pt x="2613" y="0"/>
                  </a:lnTo>
                  <a:lnTo>
                    <a:pt x="2380" y="140"/>
                  </a:lnTo>
                  <a:lnTo>
                    <a:pt x="2147" y="280"/>
                  </a:lnTo>
                  <a:lnTo>
                    <a:pt x="1867" y="327"/>
                  </a:lnTo>
                  <a:lnTo>
                    <a:pt x="1540" y="374"/>
                  </a:lnTo>
                  <a:lnTo>
                    <a:pt x="1260" y="327"/>
                  </a:lnTo>
                  <a:lnTo>
                    <a:pt x="980" y="280"/>
                  </a:lnTo>
                  <a:lnTo>
                    <a:pt x="747" y="140"/>
                  </a:lnTo>
                  <a:lnTo>
                    <a:pt x="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4"/>
          <p:cNvSpPr/>
          <p:nvPr/>
        </p:nvSpPr>
        <p:spPr>
          <a:xfrm>
            <a:off x="-53800" y="-88125"/>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69" name="Google Shape;569;p44"/>
          <p:cNvSpPr/>
          <p:nvPr/>
        </p:nvSpPr>
        <p:spPr>
          <a:xfrm>
            <a:off x="8554575" y="5001550"/>
            <a:ext cx="710100" cy="2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45"/>
          <p:cNvPicPr preferRelativeResize="0"/>
          <p:nvPr/>
        </p:nvPicPr>
        <p:blipFill>
          <a:blip r:embed="rId3">
            <a:alphaModFix/>
          </a:blip>
          <a:stretch>
            <a:fillRect/>
          </a:stretch>
        </p:blipFill>
        <p:spPr>
          <a:xfrm>
            <a:off x="4830370" y="1837320"/>
            <a:ext cx="1363000" cy="1363000"/>
          </a:xfrm>
          <a:prstGeom prst="rect">
            <a:avLst/>
          </a:prstGeom>
          <a:noFill/>
          <a:ln>
            <a:noFill/>
          </a:ln>
        </p:spPr>
      </p:pic>
      <p:pic>
        <p:nvPicPr>
          <p:cNvPr id="575" name="Google Shape;575;p45"/>
          <p:cNvPicPr preferRelativeResize="0"/>
          <p:nvPr/>
        </p:nvPicPr>
        <p:blipFill rotWithShape="1">
          <a:blip r:embed="rId4">
            <a:alphaModFix/>
          </a:blip>
          <a:srcRect b="2849" l="0" r="0" t="-2850"/>
          <a:stretch/>
        </p:blipFill>
        <p:spPr>
          <a:xfrm>
            <a:off x="6402570" y="2023475"/>
            <a:ext cx="1632857" cy="914400"/>
          </a:xfrm>
          <a:prstGeom prst="rect">
            <a:avLst/>
          </a:prstGeom>
          <a:noFill/>
          <a:ln>
            <a:noFill/>
          </a:ln>
        </p:spPr>
      </p:pic>
      <p:sp>
        <p:nvSpPr>
          <p:cNvPr id="576" name="Google Shape;576;p45"/>
          <p:cNvSpPr txBox="1"/>
          <p:nvPr>
            <p:ph idx="4294967295" type="subTitle"/>
          </p:nvPr>
        </p:nvSpPr>
        <p:spPr>
          <a:xfrm>
            <a:off x="481800" y="1837325"/>
            <a:ext cx="3426600" cy="19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Designing, manufacturing and marketing of own-brand sports products</a:t>
            </a:r>
            <a:endParaRPr b="1" sz="1600"/>
          </a:p>
          <a:p>
            <a:pPr indent="-330200" lvl="0" marL="457200" rtl="0" algn="l">
              <a:spcBef>
                <a:spcPts val="0"/>
              </a:spcBef>
              <a:spcAft>
                <a:spcPts val="0"/>
              </a:spcAft>
              <a:buSzPts val="1600"/>
              <a:buChar char="●"/>
            </a:pPr>
            <a:r>
              <a:rPr lang="en" sz="1600"/>
              <a:t>Nike</a:t>
            </a:r>
            <a:endParaRPr sz="1600"/>
          </a:p>
          <a:p>
            <a:pPr indent="-330200" lvl="0" marL="457200" rtl="0" algn="l">
              <a:spcBef>
                <a:spcPts val="0"/>
              </a:spcBef>
              <a:spcAft>
                <a:spcPts val="0"/>
              </a:spcAft>
              <a:buSzPts val="1600"/>
              <a:buChar char="●"/>
            </a:pPr>
            <a:r>
              <a:rPr lang="en" sz="1600"/>
              <a:t>Adidas</a:t>
            </a:r>
            <a:endParaRPr sz="1600"/>
          </a:p>
          <a:p>
            <a:pPr indent="-330200" lvl="0" marL="457200" rtl="0" algn="l">
              <a:spcBef>
                <a:spcPts val="0"/>
              </a:spcBef>
              <a:spcAft>
                <a:spcPts val="0"/>
              </a:spcAft>
              <a:buSzPts val="1600"/>
              <a:buChar char="●"/>
            </a:pPr>
            <a:r>
              <a:rPr lang="en" sz="1600"/>
              <a:t>Crocs</a:t>
            </a:r>
            <a:endParaRPr sz="1600"/>
          </a:p>
          <a:p>
            <a:pPr indent="-330200" lvl="0" marL="457200" rtl="0" algn="l">
              <a:spcBef>
                <a:spcPts val="0"/>
              </a:spcBef>
              <a:spcAft>
                <a:spcPts val="0"/>
              </a:spcAft>
              <a:buSzPts val="1600"/>
              <a:buChar char="●"/>
            </a:pPr>
            <a:r>
              <a:rPr lang="en" sz="1600"/>
              <a:t>Skechers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77" name="Google Shape;577;p45"/>
          <p:cNvSpPr txBox="1"/>
          <p:nvPr>
            <p:ph idx="4294967295" type="title"/>
          </p:nvPr>
        </p:nvSpPr>
        <p:spPr>
          <a:xfrm>
            <a:off x="338550" y="3687525"/>
            <a:ext cx="39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E52935"/>
                </a:solidFill>
              </a:rPr>
              <a:t>Are They Really Competitors? Or Only Competitors?</a:t>
            </a:r>
            <a:endParaRPr sz="1900">
              <a:solidFill>
                <a:srgbClr val="E52935"/>
              </a:solidFill>
            </a:endParaRPr>
          </a:p>
        </p:txBody>
      </p:sp>
      <p:sp>
        <p:nvSpPr>
          <p:cNvPr id="578" name="Google Shape;578;p45"/>
          <p:cNvSpPr txBox="1"/>
          <p:nvPr>
            <p:ph idx="4294967295" type="subTitle"/>
          </p:nvPr>
        </p:nvSpPr>
        <p:spPr>
          <a:xfrm>
            <a:off x="4758938" y="879150"/>
            <a:ext cx="2981700" cy="3467100"/>
          </a:xfrm>
          <a:prstGeom prst="rect">
            <a:avLst/>
          </a:prstGeom>
          <a:effectLst>
            <a:outerShdw blurRad="57150" rotWithShape="0" algn="bl" dir="5400000" dist="19050">
              <a:srgbClr val="FF9900">
                <a:alpha val="39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Foot Locker is a well known and large retailer. It leverages its connections with suppliers like Nike, Adidas, PUMA, and Reebok. </a:t>
            </a:r>
            <a:endParaRPr/>
          </a:p>
          <a:p>
            <a:pPr indent="0" lvl="0" marL="0" rtl="0" algn="l">
              <a:lnSpc>
                <a:spcPct val="115000"/>
              </a:lnSpc>
              <a:spcBef>
                <a:spcPts val="0"/>
              </a:spcBef>
              <a:spcAft>
                <a:spcPts val="0"/>
              </a:spcAft>
              <a:buNone/>
            </a:pPr>
            <a:r>
              <a:rPr lang="en"/>
              <a:t>“ Diversifying our Brand Mix. Non-Nike sales in our core banners grew about 10% in 2022 as we continue to optimize our assortment to serve consumers’ appetite for choice. As we diversify our portfolio across more brands, we are also revitalizing our relationship with Nike to return to growth beginning in 2024, further strengthening our offering for consumers. “ </a:t>
            </a:r>
            <a:endParaRPr/>
          </a:p>
          <a:p>
            <a:pPr indent="0" lvl="0" marL="0" rtl="0" algn="l">
              <a:lnSpc>
                <a:spcPct val="115000"/>
              </a:lnSpc>
              <a:spcBef>
                <a:spcPts val="0"/>
              </a:spcBef>
              <a:spcAft>
                <a:spcPts val="0"/>
              </a:spcAft>
              <a:buClr>
                <a:schemeClr val="dk1"/>
              </a:buClr>
              <a:buSzPts val="1100"/>
              <a:buFont typeface="Arial"/>
              <a:buNone/>
            </a:pPr>
            <a:r>
              <a:rPr lang="en"/>
              <a:t>            –Foot Locker 2022 Annual Report</a:t>
            </a:r>
            <a:endParaRPr/>
          </a:p>
          <a:p>
            <a:pPr indent="0" lvl="0" marL="0" rtl="0" algn="l">
              <a:spcBef>
                <a:spcPts val="0"/>
              </a:spcBef>
              <a:spcAft>
                <a:spcPts val="0"/>
              </a:spcAft>
              <a:buNone/>
            </a:pPr>
            <a:r>
              <a:t/>
            </a:r>
            <a:endParaRPr/>
          </a:p>
        </p:txBody>
      </p:sp>
      <p:sp>
        <p:nvSpPr>
          <p:cNvPr id="579" name="Google Shape;579;p45"/>
          <p:cNvSpPr txBox="1"/>
          <p:nvPr>
            <p:ph idx="4294967295" type="title"/>
          </p:nvPr>
        </p:nvSpPr>
        <p:spPr>
          <a:xfrm>
            <a:off x="430075" y="879150"/>
            <a:ext cx="4090200" cy="9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52935"/>
                </a:solidFill>
              </a:rPr>
              <a:t>Other Competitors</a:t>
            </a:r>
            <a:endParaRPr sz="2000">
              <a:solidFill>
                <a:srgbClr val="E52935"/>
              </a:solidFill>
            </a:endParaRPr>
          </a:p>
          <a:p>
            <a:pPr indent="0" lvl="0" marL="0" rtl="0" algn="l">
              <a:spcBef>
                <a:spcPts val="0"/>
              </a:spcBef>
              <a:spcAft>
                <a:spcPts val="0"/>
              </a:spcAft>
              <a:buNone/>
            </a:pPr>
            <a:r>
              <a:rPr lang="en" sz="2000">
                <a:solidFill>
                  <a:srgbClr val="E52935"/>
                </a:solidFill>
              </a:rPr>
              <a:t>-with different business model</a:t>
            </a:r>
            <a:r>
              <a:rPr lang="en" sz="2000">
                <a:solidFill>
                  <a:srgbClr val="E52935"/>
                </a:solidFill>
              </a:rPr>
              <a:t> </a:t>
            </a:r>
            <a:endParaRPr>
              <a:solidFill>
                <a:srgbClr val="E52935"/>
              </a:solidFill>
            </a:endParaRPr>
          </a:p>
        </p:txBody>
      </p:sp>
      <p:pic>
        <p:nvPicPr>
          <p:cNvPr id="580" name="Google Shape;580;p45"/>
          <p:cNvPicPr preferRelativeResize="0"/>
          <p:nvPr/>
        </p:nvPicPr>
        <p:blipFill>
          <a:blip r:embed="rId5">
            <a:alphaModFix/>
          </a:blip>
          <a:stretch>
            <a:fillRect/>
          </a:stretch>
        </p:blipFill>
        <p:spPr>
          <a:xfrm>
            <a:off x="4423950" y="827675"/>
            <a:ext cx="4054825" cy="3306001"/>
          </a:xfrm>
          <a:prstGeom prst="rect">
            <a:avLst/>
          </a:prstGeom>
          <a:noFill/>
          <a:ln>
            <a:noFill/>
          </a:ln>
        </p:spPr>
      </p:pic>
      <p:sp>
        <p:nvSpPr>
          <p:cNvPr id="581" name="Google Shape;581;p45"/>
          <p:cNvSpPr txBox="1"/>
          <p:nvPr>
            <p:ph type="title"/>
          </p:nvPr>
        </p:nvSpPr>
        <p:spPr>
          <a:xfrm>
            <a:off x="481800" y="330460"/>
            <a:ext cx="77040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582" name="Google Shape;582;p45"/>
          <p:cNvSpPr/>
          <p:nvPr/>
        </p:nvSpPr>
        <p:spPr>
          <a:xfrm>
            <a:off x="-371550" y="0"/>
            <a:ext cx="640500" cy="5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grants Regulation Campaign by Slidesgo">
  <a:themeElements>
    <a:clrScheme name="Simple Light">
      <a:dk1>
        <a:srgbClr val="000000"/>
      </a:dk1>
      <a:lt1>
        <a:srgbClr val="FFFFFF"/>
      </a:lt1>
      <a:dk2>
        <a:srgbClr val="C55200"/>
      </a:dk2>
      <a:lt2>
        <a:srgbClr val="EEEEEE"/>
      </a:lt2>
      <a:accent1>
        <a:srgbClr val="4E4E4E"/>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